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PPT PROJECT" initials="PP" lastIdx="2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96" y="96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commentAuthors" Target="commentAuthors.xml"  /><Relationship Id="rId62" Type="http://schemas.openxmlformats.org/officeDocument/2006/relationships/presProps" Target="presProps.xml"  /><Relationship Id="rId63" Type="http://schemas.openxmlformats.org/officeDocument/2006/relationships/viewProps" Target="viewProps.xml"  /><Relationship Id="rId64" Type="http://schemas.openxmlformats.org/officeDocument/2006/relationships/theme" Target="theme/theme1.xml"  /><Relationship Id="rId65" Type="http://schemas.openxmlformats.org/officeDocument/2006/relationships/tableStyles" Target="tableStyles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1.xml"  /><Relationship Id="rId2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themeOverride" Target="../theme/themeOverride2.xml"  /><Relationship Id="rId2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2266B-8B47-4460-A21A-3A04361ABE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EFDE99-2749-4F9F-8155-0DE950F78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B6DC53-AF13-4731-B29A-3EC640D2F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40CBEB-01C4-478F-915E-45780BA07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E685-6A64-443A-8D72-E2909D9F0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2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E9D1A-A956-47A6-A745-F6BC270BD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2921EC-A71E-4A39-A9F2-821460783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A127CE-D8B0-46CB-91C1-D32549618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963CAA-8F0F-412E-892F-C937A3EA3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B2DAAC-B51E-48AA-95EB-2F690F7E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05970C-D773-4080-8877-EAA642F8C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332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1EEEE-08BB-442F-B006-C33A01CAD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E6093D-7247-4CB9-99F1-84702C692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9F4615-3F66-41E0-8124-3588F805D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C9CB2F-728D-4F1A-B8EC-A94628008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CF7190-0B1A-49A6-A51C-7E61A9116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484869-F8E1-4CF0-906E-7D586699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88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DA115-9AEC-45D2-84AB-E5A91632D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430E22-9264-4B15-90B3-65F18F33A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C3DC8-4004-47CC-B825-26925AA9C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4BBD2-EF1C-40F7-AB59-801040F13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BBAB7A-588C-4542-92B2-30BDF57F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4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7EF171-F7E4-4E07-A359-042937D15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9D2762-5B1E-4C13-A03A-313EA44E5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5D6296-9250-4C12-8687-51ACD237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6C757C-2611-4774-B8D7-46C360190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C8D720-FC0D-4D3E-8B16-241010F2E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782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EDAD7-62B6-4517-8240-70FCF0A0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7A2164-2A18-4BCB-9267-07727BD27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A990A-7851-4D61-91BD-F7A223CE3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05FA55-C26D-4438-B147-AABEBC155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33FDFA-F277-4495-8D6D-BE4B662C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97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98A13-671B-40E3-98F8-A6CDCA9C4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201EE6-4F2F-4CF7-9D42-38A39F47D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143036-7FC2-4E36-AF0A-BA3C9F6C6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2CFFDD-AC14-485D-84C3-052AE60D6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E85475-517C-43E8-B3F1-15573B15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97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65E0F-DD22-4876-9D2F-8A0D62A0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6833BD-32BE-4D06-A23C-17B62F74D2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01376C-0679-4302-A379-E7BC4CC5A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B2FC96-9FE3-46AC-9864-C3C3D1DF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18F0D8-41EB-4663-AC05-0BAF3C6A4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CA3B96-A571-47A3-BFA2-EB1CD6A4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26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06AFB-94EC-48FD-B72F-E36E1396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07494E-B61D-4D10-9429-3AA0177C9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D8FC43-BF07-4A6F-BDFD-885A11AC3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941231-8144-4338-B5E1-78F3CF3DF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D28429-9C35-4257-B824-353933ABE5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01EEA9-1098-4FD3-B43D-8CA9FC7A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A39844-55F9-49BF-B187-11E91384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F41257-9A24-4693-959D-58F3469D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63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7A15D-71FE-4B5C-876B-517F7B3E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930AF4-934F-4E3C-83EE-42679A55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0D63-71D9-4688-AC78-D1D2B088964A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0328CF-17C2-453B-B660-69CF91A8F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CF8F28-64DE-466C-8A41-E7007A9A3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06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33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DEB75BD-50F6-4575-8F74-D00C3D03C7D0}"/>
              </a:ext>
            </a:extLst>
          </p:cNvPr>
          <p:cNvSpPr/>
          <p:nvPr userDrawn="1"/>
        </p:nvSpPr>
        <p:spPr>
          <a:xfrm rot="18312146">
            <a:off x="10066334" y="1755002"/>
            <a:ext cx="864489" cy="4745926"/>
          </a:xfrm>
          <a:custGeom>
            <a:avLst/>
            <a:gdLst>
              <a:gd name="connsiteX0" fmla="*/ 377241 w 864489"/>
              <a:gd name="connsiteY0" fmla="*/ 0 h 4745926"/>
              <a:gd name="connsiteX1" fmla="*/ 864489 w 864489"/>
              <a:gd name="connsiteY1" fmla="*/ 4136041 h 4745926"/>
              <a:gd name="connsiteX2" fmla="*/ 0 w 864489"/>
              <a:gd name="connsiteY2" fmla="*/ 4745926 h 474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4489" h="4745926">
                <a:moveTo>
                  <a:pt x="377241" y="0"/>
                </a:moveTo>
                <a:lnTo>
                  <a:pt x="864489" y="4136041"/>
                </a:lnTo>
                <a:lnTo>
                  <a:pt x="0" y="4745926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5AB1DE1E-593D-46E9-844C-0B50A954C1E1}"/>
              </a:ext>
            </a:extLst>
          </p:cNvPr>
          <p:cNvSpPr/>
          <p:nvPr userDrawn="1"/>
        </p:nvSpPr>
        <p:spPr>
          <a:xfrm rot="16200000">
            <a:off x="10164201" y="836841"/>
            <a:ext cx="351582" cy="3704022"/>
          </a:xfrm>
          <a:prstGeom prst="triangle">
            <a:avLst>
              <a:gd name="adj" fmla="val 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A8623755-BD70-4ADA-8C14-E1ACCD3B0F88}"/>
              </a:ext>
            </a:extLst>
          </p:cNvPr>
          <p:cNvSpPr/>
          <p:nvPr userDrawn="1"/>
        </p:nvSpPr>
        <p:spPr>
          <a:xfrm rot="5400000">
            <a:off x="3009589" y="-521466"/>
            <a:ext cx="2654407" cy="8673589"/>
          </a:xfrm>
          <a:prstGeom prst="triangle">
            <a:avLst>
              <a:gd name="adj" fmla="val 12907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D5C7ABDF-E36F-4145-B384-AEA44DDEAE4A}"/>
              </a:ext>
            </a:extLst>
          </p:cNvPr>
          <p:cNvSpPr/>
          <p:nvPr userDrawn="1"/>
        </p:nvSpPr>
        <p:spPr>
          <a:xfrm rot="10800000">
            <a:off x="6831419" y="0"/>
            <a:ext cx="4778648" cy="2936147"/>
          </a:xfrm>
          <a:prstGeom prst="triangle">
            <a:avLst>
              <a:gd name="adj" fmla="val 63663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8AFA2853-2AF6-4FBB-B845-BC006BEEE57B}"/>
              </a:ext>
            </a:extLst>
          </p:cNvPr>
          <p:cNvSpPr/>
          <p:nvPr userDrawn="1"/>
        </p:nvSpPr>
        <p:spPr>
          <a:xfrm>
            <a:off x="3531765" y="2750538"/>
            <a:ext cx="6996418" cy="4107462"/>
          </a:xfrm>
          <a:prstGeom prst="triangle">
            <a:avLst>
              <a:gd name="adj" fmla="val 72468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60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3EE2737D-A6E4-4E10-85A1-F213AB9478A2}"/>
              </a:ext>
            </a:extLst>
          </p:cNvPr>
          <p:cNvSpPr/>
          <p:nvPr userDrawn="1"/>
        </p:nvSpPr>
        <p:spPr>
          <a:xfrm rot="6726017">
            <a:off x="235766" y="-384986"/>
            <a:ext cx="869608" cy="2073686"/>
          </a:xfrm>
          <a:prstGeom prst="triangle">
            <a:avLst>
              <a:gd name="adj" fmla="val 60204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4BD1ABAD-E6B4-4E52-B7A6-C68C74D7066B}"/>
              </a:ext>
            </a:extLst>
          </p:cNvPr>
          <p:cNvSpPr/>
          <p:nvPr userDrawn="1"/>
        </p:nvSpPr>
        <p:spPr>
          <a:xfrm rot="17329576">
            <a:off x="3906111" y="-804288"/>
            <a:ext cx="5164176" cy="12018956"/>
          </a:xfrm>
          <a:prstGeom prst="triangle">
            <a:avLst>
              <a:gd name="adj" fmla="val 94709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43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5C30E3-7C5F-4F75-9C7B-163F11B5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C9A577-A3FB-41DE-BAE1-6ADA4BCED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39ACD7-6B19-44DD-8437-3F34517B5F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80D63-71D9-4688-AC78-D1D2B088964A}" type="datetimeFigureOut">
              <a:rPr lang="ko-KR" altLang="en-US" smtClean="0"/>
              <a:t>2020-06-04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FED727-5ED8-4BD3-88AF-B2BA3A701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1F0687-DB2A-4AB6-99F0-107E49FEA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061CB-33E1-4648-A0EC-BC0069D2DC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32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9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10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11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1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13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themeOverride" Target="../theme/themeOverride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14.xml"  /><Relationship Id="rId3" Type="http://schemas.openxmlformats.org/officeDocument/2006/relationships/image" Target="../media/image7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15.xml"  /><Relationship Id="rId3" Type="http://schemas.openxmlformats.org/officeDocument/2006/relationships/image" Target="../media/image8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16.xml"  /><Relationship Id="rId3" Type="http://schemas.openxmlformats.org/officeDocument/2006/relationships/image" Target="../media/image9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17.xml"  /><Relationship Id="rId3" Type="http://schemas.openxmlformats.org/officeDocument/2006/relationships/image" Target="../media/image10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18.xml"  /><Relationship Id="rId3" Type="http://schemas.openxmlformats.org/officeDocument/2006/relationships/image" Target="../media/image11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19.xml"  /><Relationship Id="rId3" Type="http://schemas.openxmlformats.org/officeDocument/2006/relationships/image" Target="../media/image13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20.xml"  /><Relationship Id="rId3" Type="http://schemas.openxmlformats.org/officeDocument/2006/relationships/image" Target="../media/image14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21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22.xml"  /><Relationship Id="rId3" Type="http://schemas.openxmlformats.org/officeDocument/2006/relationships/image" Target="../media/image15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4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23.xml"  /><Relationship Id="rId3" Type="http://schemas.openxmlformats.org/officeDocument/2006/relationships/image" Target="../media/image16.jpe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24.xml"  /><Relationship Id="rId3" Type="http://schemas.openxmlformats.org/officeDocument/2006/relationships/image" Target="../media/image17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25.xml"  /><Relationship Id="rId3" Type="http://schemas.openxmlformats.org/officeDocument/2006/relationships/image" Target="../media/image18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26.xml"  /><Relationship Id="rId3" Type="http://schemas.openxmlformats.org/officeDocument/2006/relationships/image" Target="../media/image19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27.xml"  /><Relationship Id="rId3" Type="http://schemas.openxmlformats.org/officeDocument/2006/relationships/image" Target="../media/image20.jpeg"  /><Relationship Id="rId4" Type="http://schemas.openxmlformats.org/officeDocument/2006/relationships/image" Target="../media/image21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28.xml"  /><Relationship Id="rId3" Type="http://schemas.openxmlformats.org/officeDocument/2006/relationships/image" Target="../media/image22.jpeg"  /><Relationship Id="rId4" Type="http://schemas.openxmlformats.org/officeDocument/2006/relationships/image" Target="../media/image2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29.xml"  /><Relationship Id="rId3" Type="http://schemas.openxmlformats.org/officeDocument/2006/relationships/image" Target="../media/image23.jpeg"  /><Relationship Id="rId4" Type="http://schemas.openxmlformats.org/officeDocument/2006/relationships/image" Target="../media/image21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30.xml"  /><Relationship Id="rId3" Type="http://schemas.openxmlformats.org/officeDocument/2006/relationships/image" Target="../media/image24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31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32.xml"  /><Relationship Id="rId3" Type="http://schemas.openxmlformats.org/officeDocument/2006/relationships/image" Target="../media/image2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5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33.xml"  /><Relationship Id="rId3" Type="http://schemas.openxmlformats.org/officeDocument/2006/relationships/image" Target="../media/image26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34.xml"  /><Relationship Id="rId3" Type="http://schemas.openxmlformats.org/officeDocument/2006/relationships/image" Target="../media/image27.jpe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35.xml"  /><Relationship Id="rId3" Type="http://schemas.openxmlformats.org/officeDocument/2006/relationships/image" Target="../media/image28.jpe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36.xml"  /><Relationship Id="rId3" Type="http://schemas.openxmlformats.org/officeDocument/2006/relationships/image" Target="../media/image29.jpe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37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38.xml"  /><Relationship Id="rId3" Type="http://schemas.openxmlformats.org/officeDocument/2006/relationships/image" Target="../media/image30.jpeg"  /><Relationship Id="rId4" Type="http://schemas.openxmlformats.org/officeDocument/2006/relationships/image" Target="../media/image31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39.xml"  /><Relationship Id="rId3" Type="http://schemas.openxmlformats.org/officeDocument/2006/relationships/image" Target="../media/image30.jpeg"  /><Relationship Id="rId4" Type="http://schemas.openxmlformats.org/officeDocument/2006/relationships/image" Target="../media/image3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40.xml"  /><Relationship Id="rId3" Type="http://schemas.openxmlformats.org/officeDocument/2006/relationships/image" Target="../media/image33.jpeg"  /><Relationship Id="rId4" Type="http://schemas.openxmlformats.org/officeDocument/2006/relationships/image" Target="../media/image34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41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42.xml"  /><Relationship Id="rId3" Type="http://schemas.openxmlformats.org/officeDocument/2006/relationships/image" Target="../media/image1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6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43.xml"  /><Relationship Id="rId3" Type="http://schemas.openxmlformats.org/officeDocument/2006/relationships/image" Target="../media/image35.jpeg"  /><Relationship Id="rId4" Type="http://schemas.openxmlformats.org/officeDocument/2006/relationships/image" Target="../media/image36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44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45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jpe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46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47.xml"  /><Relationship Id="rId3" Type="http://schemas.openxmlformats.org/officeDocument/2006/relationships/image" Target="../media/image42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Override" Target="../theme/themeOverr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1585" y="1440635"/>
            <a:ext cx="7105809" cy="16149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5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함초롬돋움"/>
                <a:ea typeface="함초롬돋움"/>
                <a:cs typeface="함초롬돋움"/>
              </a:rPr>
              <a:t>자바기반 빅데이터 플랫폼</a:t>
            </a:r>
            <a:endParaRPr lang="ko-KR" altLang="en-US" sz="50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함초롬돋움"/>
              <a:ea typeface="함초롬돋움"/>
              <a:cs typeface="함초롬돋움"/>
            </a:endParaRPr>
          </a:p>
          <a:p>
            <a:pPr algn="ctr">
              <a:defRPr/>
            </a:pPr>
            <a:r>
              <a:rPr lang="ko-KR" altLang="en-US" sz="5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함초롬돋움"/>
                <a:ea typeface="함초롬돋움"/>
                <a:cs typeface="함초롬돋움"/>
              </a:rPr>
              <a:t>구축전문가 과정</a:t>
            </a:r>
            <a:endParaRPr lang="ko-KR" altLang="en-US" sz="50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함초롬돋움"/>
              <a:cs typeface="함초롬돋움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2785" y="4686218"/>
            <a:ext cx="5802630" cy="541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이미지영상처리</a:t>
            </a:r>
            <a:r>
              <a:rPr lang="en-US" altLang="ko-KR" sz="3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 PROJECT</a:t>
            </a:r>
            <a:endParaRPr lang="en-US" altLang="ko-KR" sz="3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  <p:sp>
        <p:nvSpPr>
          <p:cNvPr id="17" name="이등변 삼각형 16"/>
          <p:cNvSpPr/>
          <p:nvPr/>
        </p:nvSpPr>
        <p:spPr>
          <a:xfrm rot="5400000">
            <a:off x="6014168" y="4060465"/>
            <a:ext cx="198767" cy="171351"/>
          </a:xfrm>
          <a:prstGeom prst="triangle">
            <a:avLst>
              <a:gd name="adj" fmla="val 50000"/>
            </a:avLst>
          </a:prstGeom>
          <a:solidFill>
            <a:srgbClr val="f1f1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 rot="0">
            <a:off x="5589864" y="3879882"/>
            <a:ext cx="141154" cy="141153"/>
            <a:chOff x="1452868" y="2501469"/>
            <a:chExt cx="293615" cy="29361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 rot="0" flipH="1">
            <a:off x="6460982" y="3879882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5589864" y="4271245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 rot="0" flipH="1" flipV="1">
            <a:off x="6460982" y="4271245"/>
            <a:ext cx="141154" cy="141153"/>
            <a:chOff x="1452868" y="2501469"/>
            <a:chExt cx="293615" cy="293615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타원 10"/>
          <p:cNvSpPr/>
          <p:nvPr/>
        </p:nvSpPr>
        <p:spPr>
          <a:xfrm>
            <a:off x="8487978" y="2750537"/>
            <a:ext cx="185610" cy="1856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8728710" y="2655908"/>
            <a:ext cx="1440180" cy="3901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CJK KR Thin"/>
                <a:ea typeface="Noto Sans CJK KR Thin"/>
              </a:rPr>
              <a:t>2020.10.11</a:t>
            </a:r>
            <a:endParaRPr lang="en-US" altLang="ko-KR" sz="2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CJK KR Thin"/>
              <a:ea typeface="Noto Sans CJK KR Thin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-383356" y="29775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-383356" y="3726728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-383356" y="4475926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2"/>
          <p:cNvSpPr txBox="1"/>
          <p:nvPr/>
        </p:nvSpPr>
        <p:spPr>
          <a:xfrm>
            <a:off x="8049894" y="0"/>
            <a:ext cx="4142106" cy="693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Mini Project (Vol</a:t>
            </a:r>
            <a:r>
              <a:rPr lang="ko-KR" altLang="en-US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 </a:t>
            </a: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1.5)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  <a:p>
            <a:pPr algn="ctr">
              <a:defRPr/>
            </a:pPr>
            <a:endParaRPr lang="ko-KR" altLang="en-US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  <p:sp>
        <p:nvSpPr>
          <p:cNvPr id="75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1/59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"/>
          <p:cNvGrpSpPr/>
          <p:nvPr/>
        </p:nvGrpSpPr>
        <p:grpSpPr>
          <a:xfrm rot="0">
            <a:off x="10916816" y="6437150"/>
            <a:ext cx="1275184" cy="420849"/>
            <a:chOff x="10916816" y="6437150"/>
            <a:chExt cx="1275184" cy="420849"/>
          </a:xfrm>
        </p:grpSpPr>
        <p:sp>
          <p:nvSpPr>
            <p:cNvPr id="6" name=""/>
            <p:cNvSpPr/>
            <p:nvPr/>
          </p:nvSpPr>
          <p:spPr>
            <a:xfrm>
              <a:off x="10916816" y="6437150"/>
              <a:ext cx="1275184" cy="420849"/>
            </a:xfrm>
            <a:prstGeom prst="rect">
              <a:avLst/>
            </a:prstGeom>
            <a:solidFill>
              <a:schemeClr val="dk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2"/>
            <p:cNvSpPr txBox="1"/>
            <p:nvPr/>
          </p:nvSpPr>
          <p:spPr>
            <a:xfrm>
              <a:off x="10932794" y="6461760"/>
              <a:ext cx="1259206" cy="396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0" spc="6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스웨거 TTF"/>
                  <a:ea typeface="스웨거 TTF"/>
                </a:rPr>
                <a:t>10/59</a:t>
              </a:r>
              <a:endPara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endParaRPr>
            </a:p>
          </p:txBody>
        </p:sp>
      </p:grpSp>
      <p:sp>
        <p:nvSpPr>
          <p:cNvPr id="8" name=""/>
          <p:cNvSpPr/>
          <p:nvPr/>
        </p:nvSpPr>
        <p:spPr>
          <a:xfrm>
            <a:off x="541205" y="5529869"/>
            <a:ext cx="7363260" cy="724467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"/>
          <p:cNvGrpSpPr/>
          <p:nvPr/>
        </p:nvGrpSpPr>
        <p:grpSpPr>
          <a:xfrm rot="0">
            <a:off x="10916816" y="6437150"/>
            <a:ext cx="1275184" cy="420849"/>
            <a:chOff x="10916816" y="6437150"/>
            <a:chExt cx="1275184" cy="420849"/>
          </a:xfrm>
        </p:grpSpPr>
        <p:sp>
          <p:nvSpPr>
            <p:cNvPr id="6" name=""/>
            <p:cNvSpPr/>
            <p:nvPr/>
          </p:nvSpPr>
          <p:spPr>
            <a:xfrm>
              <a:off x="10916816" y="6437150"/>
              <a:ext cx="1275184" cy="420849"/>
            </a:xfrm>
            <a:prstGeom prst="rect">
              <a:avLst/>
            </a:prstGeom>
            <a:solidFill>
              <a:schemeClr val="dk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2"/>
            <p:cNvSpPr txBox="1"/>
            <p:nvPr/>
          </p:nvSpPr>
          <p:spPr>
            <a:xfrm>
              <a:off x="10932794" y="6461760"/>
              <a:ext cx="1259206" cy="396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0" spc="6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스웨거 TTF"/>
                  <a:ea typeface="스웨거 TTF"/>
                </a:rPr>
                <a:t>11/59</a:t>
              </a:r>
              <a:endPara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endParaRPr>
            </a:p>
          </p:txBody>
        </p:sp>
      </p:grpSp>
      <p:sp>
        <p:nvSpPr>
          <p:cNvPr id="8" name=""/>
          <p:cNvSpPr/>
          <p:nvPr/>
        </p:nvSpPr>
        <p:spPr>
          <a:xfrm>
            <a:off x="541205" y="4936388"/>
            <a:ext cx="10367299" cy="614563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8144" y="650480"/>
            <a:ext cx="4069246" cy="852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회원관리 기능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34"/>
          <p:cNvSpPr txBox="1"/>
          <p:nvPr/>
        </p:nvSpPr>
        <p:spPr>
          <a:xfrm>
            <a:off x="1729704" y="1602105"/>
            <a:ext cx="10462296" cy="43586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로그인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endParaRPr lang="ko-KR" altLang="en-US" sz="20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회원입력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chemeClr val="lt1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회원수정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chemeClr val="lt1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>
                <a:solidFill>
                  <a:srgbClr val="808080"/>
                </a:solidFill>
              </a:rPr>
              <a:t>회원삭제</a:t>
            </a:r>
            <a:endParaRPr lang="ko-KR" altLang="en-US" sz="3600">
              <a:solidFill>
                <a:srgbClr val="808080"/>
              </a:solidFill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rgbClr val="808080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>
                <a:solidFill>
                  <a:srgbClr val="808080"/>
                </a:solidFill>
              </a:rPr>
              <a:t>회원조회</a:t>
            </a:r>
            <a:endParaRPr lang="ko-KR" altLang="en-US" sz="3600">
              <a:solidFill>
                <a:schemeClr val="lt1"/>
              </a:solidFill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chemeClr val="lt1"/>
              </a:solidFill>
            </a:endParaRPr>
          </a:p>
        </p:txBody>
      </p:sp>
      <p:sp>
        <p:nvSpPr>
          <p:cNvPr id="55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12/59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"/>
          <p:cNvGrpSpPr/>
          <p:nvPr/>
        </p:nvGrpSpPr>
        <p:grpSpPr>
          <a:xfrm rot="0">
            <a:off x="10916816" y="6437150"/>
            <a:ext cx="1275184" cy="420849"/>
            <a:chOff x="10916816" y="6437150"/>
            <a:chExt cx="1275184" cy="420849"/>
          </a:xfrm>
        </p:grpSpPr>
        <p:sp>
          <p:nvSpPr>
            <p:cNvPr id="6" name=""/>
            <p:cNvSpPr/>
            <p:nvPr/>
          </p:nvSpPr>
          <p:spPr>
            <a:xfrm>
              <a:off x="10916816" y="6437150"/>
              <a:ext cx="1275184" cy="420849"/>
            </a:xfrm>
            <a:prstGeom prst="rect">
              <a:avLst/>
            </a:prstGeom>
            <a:solidFill>
              <a:schemeClr val="dk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2"/>
            <p:cNvSpPr txBox="1"/>
            <p:nvPr/>
          </p:nvSpPr>
          <p:spPr>
            <a:xfrm>
              <a:off x="10932794" y="6461760"/>
              <a:ext cx="1259206" cy="396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0" spc="6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스웨거 TTF"/>
                  <a:ea typeface="스웨거 TTF"/>
                </a:rPr>
                <a:t>13/59</a:t>
              </a:r>
              <a:endPara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endParaRPr>
            </a:p>
          </p:txBody>
        </p:sp>
      </p:grpSp>
      <p:sp>
        <p:nvSpPr>
          <p:cNvPr id="8" name=""/>
          <p:cNvSpPr/>
          <p:nvPr/>
        </p:nvSpPr>
        <p:spPr>
          <a:xfrm>
            <a:off x="541205" y="5767994"/>
            <a:ext cx="11650795" cy="486342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8144" y="650480"/>
            <a:ext cx="4069246" cy="852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회원관리 기능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34"/>
          <p:cNvSpPr txBox="1"/>
          <p:nvPr/>
        </p:nvSpPr>
        <p:spPr>
          <a:xfrm>
            <a:off x="1729704" y="1602105"/>
            <a:ext cx="10462296" cy="43586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로그인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endParaRPr lang="ko-KR" altLang="en-US" sz="20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회원입력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rgbClr val="808080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회원수정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chemeClr val="lt1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>
                <a:solidFill>
                  <a:schemeClr val="lt1"/>
                </a:solidFill>
              </a:rPr>
              <a:t>회원삭제</a:t>
            </a:r>
            <a:endParaRPr lang="ko-KR" altLang="en-US" sz="3600">
              <a:solidFill>
                <a:schemeClr val="lt1"/>
              </a:solidFill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chemeClr val="lt1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>
                <a:solidFill>
                  <a:srgbClr val="808080"/>
                </a:solidFill>
              </a:rPr>
              <a:t>회원조회</a:t>
            </a:r>
            <a:endParaRPr lang="ko-KR" altLang="en-US" sz="3600">
              <a:solidFill>
                <a:schemeClr val="lt1"/>
              </a:solidFill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chemeClr val="lt1"/>
              </a:solidFill>
            </a:endParaRPr>
          </a:p>
        </p:txBody>
      </p:sp>
      <p:sp>
        <p:nvSpPr>
          <p:cNvPr id="52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14/59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"/>
          <p:cNvGrpSpPr/>
          <p:nvPr/>
        </p:nvGrpSpPr>
        <p:grpSpPr>
          <a:xfrm rot="0">
            <a:off x="10916816" y="6437150"/>
            <a:ext cx="1275184" cy="420849"/>
            <a:chOff x="10916816" y="6437150"/>
            <a:chExt cx="1275184" cy="420849"/>
          </a:xfrm>
        </p:grpSpPr>
        <p:sp>
          <p:nvSpPr>
            <p:cNvPr id="7" name=""/>
            <p:cNvSpPr/>
            <p:nvPr/>
          </p:nvSpPr>
          <p:spPr>
            <a:xfrm>
              <a:off x="10916816" y="6437150"/>
              <a:ext cx="1275184" cy="420849"/>
            </a:xfrm>
            <a:prstGeom prst="rect">
              <a:avLst/>
            </a:prstGeom>
            <a:solidFill>
              <a:schemeClr val="dk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2"/>
            <p:cNvSpPr txBox="1"/>
            <p:nvPr/>
          </p:nvSpPr>
          <p:spPr>
            <a:xfrm>
              <a:off x="10932794" y="6461760"/>
              <a:ext cx="1259206" cy="396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0" spc="6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스웨거 TTF"/>
                  <a:ea typeface="스웨거 TTF"/>
                </a:rPr>
                <a:t>15/59</a:t>
              </a:r>
              <a:endPara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8144" y="650480"/>
            <a:ext cx="4069246" cy="852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회원관리 기능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34"/>
          <p:cNvSpPr txBox="1"/>
          <p:nvPr/>
        </p:nvSpPr>
        <p:spPr>
          <a:xfrm>
            <a:off x="1729704" y="1602105"/>
            <a:ext cx="10462296" cy="43586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로그인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endParaRPr lang="ko-KR" altLang="en-US" sz="20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회원입력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rgbClr val="808080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회원수정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rgbClr val="808080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>
                <a:solidFill>
                  <a:srgbClr val="808080"/>
                </a:solidFill>
              </a:rPr>
              <a:t>회원삭제</a:t>
            </a:r>
            <a:endParaRPr lang="ko-KR" altLang="en-US" sz="3600">
              <a:solidFill>
                <a:schemeClr val="lt1"/>
              </a:solidFill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chemeClr val="lt1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>
                <a:solidFill>
                  <a:schemeClr val="lt1"/>
                </a:solidFill>
              </a:rPr>
              <a:t>회원조회</a:t>
            </a:r>
            <a:endParaRPr lang="ko-KR" altLang="en-US" sz="3600">
              <a:solidFill>
                <a:schemeClr val="lt1"/>
              </a:solidFill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chemeClr val="lt1"/>
              </a:solidFill>
            </a:endParaRPr>
          </a:p>
        </p:txBody>
      </p:sp>
      <p:sp>
        <p:nvSpPr>
          <p:cNvPr id="52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16/59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"/>
          <p:cNvGrpSpPr/>
          <p:nvPr/>
        </p:nvGrpSpPr>
        <p:grpSpPr>
          <a:xfrm rot="0">
            <a:off x="10916816" y="6437150"/>
            <a:ext cx="1275184" cy="420849"/>
            <a:chOff x="10916816" y="6437150"/>
            <a:chExt cx="1275184" cy="420849"/>
          </a:xfrm>
        </p:grpSpPr>
        <p:sp>
          <p:nvSpPr>
            <p:cNvPr id="6" name=""/>
            <p:cNvSpPr/>
            <p:nvPr/>
          </p:nvSpPr>
          <p:spPr>
            <a:xfrm>
              <a:off x="10916816" y="6437150"/>
              <a:ext cx="1275184" cy="420849"/>
            </a:xfrm>
            <a:prstGeom prst="rect">
              <a:avLst/>
            </a:prstGeom>
            <a:solidFill>
              <a:schemeClr val="dk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2"/>
            <p:cNvSpPr txBox="1"/>
            <p:nvPr/>
          </p:nvSpPr>
          <p:spPr>
            <a:xfrm>
              <a:off x="10932794" y="6461760"/>
              <a:ext cx="1259206" cy="396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0" spc="6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스웨거 TTF"/>
                  <a:ea typeface="스웨거 TTF"/>
                </a:rPr>
                <a:t>17/59</a:t>
              </a:r>
              <a:endPara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endParaRPr>
            </a:p>
          </p:txBody>
        </p:sp>
      </p:grpSp>
      <p:sp>
        <p:nvSpPr>
          <p:cNvPr id="8" name=""/>
          <p:cNvSpPr/>
          <p:nvPr/>
        </p:nvSpPr>
        <p:spPr>
          <a:xfrm>
            <a:off x="541205" y="5529869"/>
            <a:ext cx="7363260" cy="724467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8144" y="650480"/>
            <a:ext cx="4688370" cy="852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디지털 영상처리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34"/>
          <p:cNvSpPr txBox="1"/>
          <p:nvPr/>
        </p:nvSpPr>
        <p:spPr>
          <a:xfrm>
            <a:off x="1729704" y="1592580"/>
            <a:ext cx="10462296" cy="442531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화소점 처리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r>
              <a:rPr lang="ko-KR" altLang="en-US" sz="2000">
                <a:solidFill>
                  <a:schemeClr val="lt1"/>
                </a:solidFill>
              </a:rPr>
              <a:t>화소 점의 원래 값이나 화소 점의 위치를 기준으로 화소 값을 변경하는 알고리즘</a:t>
            </a:r>
            <a:endParaRPr lang="ko-KR" altLang="en-US" sz="2000">
              <a:solidFill>
                <a:schemeClr val="lt1"/>
              </a:solidFill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chemeClr val="lt1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기하학적 처리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r>
              <a:rPr lang="ko-KR" altLang="en-US" sz="2000">
                <a:solidFill>
                  <a:schemeClr val="lt1"/>
                </a:solidFill>
              </a:rPr>
              <a:t>디지털 영상 화소의 위치나 화소의 모임인 배열을 변화시키는 것</a:t>
            </a:r>
            <a:r>
              <a:rPr lang="en-US" altLang="ko-KR" sz="2000">
                <a:solidFill>
                  <a:schemeClr val="lt1"/>
                </a:solidFill>
              </a:rPr>
              <a:t>.</a:t>
            </a:r>
            <a:endParaRPr lang="en-US" altLang="ko-KR" sz="2000">
              <a:solidFill>
                <a:schemeClr val="lt1"/>
              </a:solidFill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en-US" altLang="ko-KR" sz="2000">
              <a:solidFill>
                <a:schemeClr val="lt1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>
                <a:solidFill>
                  <a:schemeClr val="lt1"/>
                </a:solidFill>
              </a:rPr>
              <a:t>화소영역 처리</a:t>
            </a:r>
            <a:endParaRPr lang="ko-KR" altLang="en-US" sz="3600">
              <a:solidFill>
                <a:schemeClr val="lt1"/>
              </a:solidFill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r>
              <a:rPr lang="ko-KR" altLang="en-US" sz="2000">
                <a:solidFill>
                  <a:schemeClr val="lt1"/>
                </a:solidFill>
              </a:rPr>
              <a:t>화소의 원래 값과 이웃하는 화소의 값을 바탕으로 화소 값을 변경</a:t>
            </a:r>
            <a:endParaRPr lang="ko-KR" altLang="en-US" sz="2000">
              <a:solidFill>
                <a:schemeClr val="lt1"/>
              </a:solidFill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chemeClr val="lt1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>
                <a:solidFill>
                  <a:schemeClr val="lt1"/>
                </a:solidFill>
              </a:rPr>
              <a:t>히스토그램 처리</a:t>
            </a:r>
            <a:endParaRPr lang="ko-KR" altLang="en-US" sz="3600">
              <a:solidFill>
                <a:schemeClr val="lt1"/>
              </a:solidFill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r>
              <a:rPr lang="ko-KR" altLang="en-US" sz="2000">
                <a:solidFill>
                  <a:schemeClr val="lt1"/>
                </a:solidFill>
              </a:rPr>
              <a:t>표로 되어 있는 도수 분포를 정보 그림으로 나타낸 것이다.</a:t>
            </a:r>
            <a:endParaRPr lang="ko-KR" altLang="en-US" sz="2000">
              <a:solidFill>
                <a:schemeClr val="lt1"/>
              </a:solidFill>
            </a:endParaRPr>
          </a:p>
        </p:txBody>
      </p:sp>
      <p:sp>
        <p:nvSpPr>
          <p:cNvPr id="52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18/59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8144" y="650480"/>
            <a:ext cx="4688370" cy="852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디지털 영상처리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/>
          <p:cNvSpPr/>
          <p:nvPr/>
        </p:nvSpPr>
        <p:spPr>
          <a:xfrm>
            <a:off x="1699763" y="2012388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059270" y="1823085"/>
            <a:ext cx="2423195" cy="64546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화소점 처리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3" name="TextBox 34"/>
          <p:cNvSpPr txBox="1"/>
          <p:nvPr/>
        </p:nvSpPr>
        <p:spPr>
          <a:xfrm>
            <a:off x="2056613" y="2727960"/>
            <a:ext cx="9160470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기하학 처리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5" name="TextBox 34"/>
          <p:cNvSpPr txBox="1"/>
          <p:nvPr/>
        </p:nvSpPr>
        <p:spPr>
          <a:xfrm>
            <a:off x="2053955" y="3658530"/>
            <a:ext cx="9603493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화소영역 처리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7" name="TextBox 34"/>
          <p:cNvSpPr txBox="1"/>
          <p:nvPr/>
        </p:nvSpPr>
        <p:spPr>
          <a:xfrm>
            <a:off x="2048195" y="4586664"/>
            <a:ext cx="9603493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히스토그램 처리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9" name="TextBox 34"/>
          <p:cNvSpPr txBox="1"/>
          <p:nvPr/>
        </p:nvSpPr>
        <p:spPr>
          <a:xfrm>
            <a:off x="2036012" y="5400276"/>
            <a:ext cx="9603493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응용 및 활용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50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19/59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9289" y="646517"/>
            <a:ext cx="1611630" cy="8474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5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Noto Sans CJK KR Black"/>
                <a:ea typeface="Noto Sans CJK KR Black"/>
                <a:cs typeface="+mn-cs"/>
              </a:rPr>
              <a:t>index</a:t>
            </a:r>
            <a:endParaRPr lang="ko-KR" altLang="en-US" sz="50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471741" y="1009784"/>
            <a:ext cx="185610" cy="1856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 rot="0">
            <a:off x="2545047" y="1583588"/>
            <a:ext cx="141154" cy="141153"/>
            <a:chOff x="1452868" y="2501469"/>
            <a:chExt cx="293615" cy="293615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 rot="0" flipV="1">
            <a:off x="2545047" y="6024137"/>
            <a:ext cx="141154" cy="141153"/>
            <a:chOff x="1452868" y="2501469"/>
            <a:chExt cx="293615" cy="293615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 rot="0" flipH="1">
            <a:off x="9510753" y="1583588"/>
            <a:ext cx="141154" cy="141153"/>
            <a:chOff x="1452868" y="2501469"/>
            <a:chExt cx="293615" cy="293615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 rot="0" flipH="1" flipV="1">
            <a:off x="9510753" y="6024137"/>
            <a:ext cx="141154" cy="141153"/>
            <a:chOff x="1452868" y="2501469"/>
            <a:chExt cx="293615" cy="293615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2/59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  <p:sp>
        <p:nvSpPr>
          <p:cNvPr id="50" name="TextBox 34"/>
          <p:cNvSpPr txBox="1"/>
          <p:nvPr/>
        </p:nvSpPr>
        <p:spPr>
          <a:xfrm>
            <a:off x="2801600" y="1506855"/>
            <a:ext cx="8303300" cy="46824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14080" lvl="0" indent="-514080">
              <a:buClr>
                <a:srgbClr val="ff0000">
                  <a:lumMod val="95000"/>
                </a:srgbClr>
              </a:buClr>
              <a:buFont typeface="한컴바탕"/>
              <a:buChar char="－"/>
              <a:defRPr/>
            </a:pPr>
            <a:r>
              <a:rPr lang="ko-KR" altLang="en-US" sz="43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프로젝트 개요</a:t>
            </a:r>
            <a:endParaRPr lang="ko-KR" altLang="en-US" sz="43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한컴바탕"/>
              <a:buChar char="－"/>
              <a:defRPr/>
            </a:pPr>
            <a:r>
              <a:rPr lang="ko-KR" altLang="en-US" sz="43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개발환경</a:t>
            </a:r>
            <a:endParaRPr lang="ko-KR" altLang="en-US" sz="43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한컴바탕"/>
              <a:buChar char="－"/>
              <a:defRPr/>
            </a:pPr>
            <a:r>
              <a:rPr lang="ko-KR" altLang="en-US" sz="43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회원관리 기능</a:t>
            </a:r>
            <a:endParaRPr lang="ko-KR" altLang="en-US" sz="43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한컴바탕"/>
              <a:buChar char="－"/>
              <a:defRPr/>
            </a:pPr>
            <a:r>
              <a:rPr lang="ko-KR" altLang="en-US" sz="43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디지털 영상처리</a:t>
            </a:r>
            <a:endParaRPr lang="ko-KR" altLang="en-US" sz="43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한컴바탕"/>
              <a:buChar char="－"/>
              <a:defRPr/>
            </a:pPr>
            <a:r>
              <a:rPr lang="ko-KR" altLang="en-US" sz="43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영상처리 </a:t>
            </a:r>
            <a:r>
              <a:rPr lang="en-US" altLang="ko-KR" sz="43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DB</a:t>
            </a:r>
            <a:r>
              <a:rPr lang="ko-KR" altLang="en-US" sz="43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저장</a:t>
            </a:r>
            <a:r>
              <a:rPr lang="en-US" altLang="ko-KR" sz="43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/</a:t>
            </a:r>
            <a:r>
              <a:rPr lang="ko-KR" altLang="en-US" sz="43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불러오기</a:t>
            </a:r>
            <a:endParaRPr lang="ko-KR" altLang="en-US" sz="43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한컴바탕"/>
              <a:buChar char="－"/>
              <a:defRPr/>
            </a:pPr>
            <a:r>
              <a:rPr lang="ko-KR" altLang="en-US" sz="43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회원관리 및 영상처리 로그</a:t>
            </a:r>
            <a:endParaRPr lang="ko-KR" altLang="en-US" sz="43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한컴바탕"/>
              <a:buChar char="－"/>
              <a:defRPr/>
            </a:pPr>
            <a:r>
              <a:rPr lang="ko-KR" altLang="en-US" sz="43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요약</a:t>
            </a:r>
            <a:endParaRPr lang="ko-KR" altLang="en-US" sz="43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0" y="4524427"/>
            <a:ext cx="12192000" cy="2333573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29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out = inImage[rgb][i][k] + value</a:t>
            </a:r>
            <a:endParaRPr lang="ko-KR" altLang="en-US" sz="29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29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if out &gt; 255 :</a:t>
            </a:r>
            <a:endParaRPr lang="ko-KR" altLang="en-US" sz="29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29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    outImage[rgb][i][k] = 255</a:t>
            </a:r>
            <a:endParaRPr lang="ko-KR" altLang="en-US" sz="29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29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else :</a:t>
            </a:r>
            <a:endParaRPr lang="ko-KR" altLang="en-US" sz="29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29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    outImage[rgb][i][k] = out</a:t>
            </a:r>
            <a:endParaRPr lang="ko-KR" altLang="en-US" sz="29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02663" y="152400"/>
            <a:ext cx="4695052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	  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1.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밝게하기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4781774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4781774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2"/>
          <p:cNvSpPr txBox="1"/>
          <p:nvPr/>
        </p:nvSpPr>
        <p:spPr>
          <a:xfrm>
            <a:off x="10932794" y="6461760"/>
            <a:ext cx="1259206" cy="394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20/59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2" y="0"/>
            <a:ext cx="12192000" cy="6857999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0" y="4524427"/>
            <a:ext cx="12192000" cy="2333573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9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c = inImage[R][i][k] + inImage[G][i][k] + inImage[B][i][k]</a:t>
            </a:r>
            <a:endParaRPr lang="ko-KR" altLang="en-US" sz="29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en-US" sz="29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c = int(c/3)</a:t>
            </a:r>
            <a:endParaRPr lang="ko-KR" altLang="en-US" sz="29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>
                <a:latin typeface="+mn-lt"/>
                <a:ea typeface="+mn-ea"/>
                <a:cs typeface="+mn-cs"/>
              </a:defRPr>
            </a:pPr>
            <a:r>
              <a:rPr lang="ko-KR" altLang="en-US" sz="29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outImage[R][i][k] = outImage[G][i][k] = outImage[B][i][k] = c</a:t>
            </a:r>
            <a:endParaRPr lang="ko-KR" altLang="en-US" sz="29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02663" y="152400"/>
            <a:ext cx="4695052" cy="84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2.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그레이스케일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4781774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4781774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21/59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0" y="4004929"/>
            <a:ext cx="12192000" cy="2853070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v = int(inImage[rgb][i][k] ** (1 / r));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# print(rgb, i, k, v,'&lt;&lt;',inImage[rgb][i][k])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if v &gt; 255: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    outImage[rgb][i][k] = 255;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elif v &lt; 0: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    outImage[rgb][i][k] = 0;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else: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    outImage[rgb][i][k] = int(inImage[rgb][i][k] ** (1 / r));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02663" y="152400"/>
            <a:ext cx="4695052" cy="84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	  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3.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감마연산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4359348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4359348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22/59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0" y="5223244"/>
            <a:ext cx="12192000" cy="1634755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v = 255.0*((inImage[rgb][i][k]/128.0-1.0) ** 2);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02663" y="152400"/>
            <a:ext cx="4695052" cy="84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4.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파라볼라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(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캡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)</a:t>
            </a:r>
            <a:endParaRPr lang="en-US" altLang="ko-KR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555551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555551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23/59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0" y="5223244"/>
            <a:ext cx="12192000" cy="1634755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v = 255-255.0*((inImage[rgb][i][k]/128.0-1.0) ** 2);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02663" y="152400"/>
            <a:ext cx="4695052" cy="84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5.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파라볼라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(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컵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)</a:t>
            </a:r>
            <a:endParaRPr lang="en-US" altLang="ko-KR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555551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555551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24/59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384036" y="274638"/>
            <a:ext cx="5198361" cy="1143000"/>
          </a:xfrm>
        </p:spPr>
        <p:txBody>
          <a:bodyPr/>
          <a:lstStyle/>
          <a:p>
            <a:pPr>
              <a:defRPr/>
            </a:pPr>
            <a:r>
              <a:rPr lang="ko-KR" altLang="en-US" sz="5000" b="1"/>
              <a:t>이진화</a:t>
            </a:r>
            <a:endParaRPr lang="ko-KR" altLang="en-US" sz="5000" b="1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93640" y="1586890"/>
            <a:ext cx="5198360" cy="45259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  <a:defRPr/>
            </a:pPr>
            <a:r>
              <a:rPr lang="ko-KR" altLang="en-US" sz="3600" b="1"/>
              <a:t>#이진화 중위수</a:t>
            </a:r>
            <a:endParaRPr lang="ko-KR" altLang="en-US" sz="3600" b="1"/>
          </a:p>
          <a:p>
            <a:pPr marL="0" indent="0">
              <a:buNone/>
              <a:defRPr/>
            </a:pPr>
            <a:r>
              <a:rPr lang="ko-KR" altLang="en-US" sz="3600" b="1"/>
              <a:t>if k&lt;= int(inW/2) and i &lt; int(inH/2) :</a:t>
            </a:r>
            <a:endParaRPr lang="ko-KR" altLang="en-US" sz="3600" b="1"/>
          </a:p>
          <a:p>
            <a:pPr marL="0" indent="0">
              <a:buNone/>
              <a:defRPr/>
            </a:pPr>
            <a:r>
              <a:rPr lang="ko-KR" altLang="en-US" sz="3600" b="1"/>
              <a:t>       if inImage[rgb][i][k] &lt; mid:</a:t>
            </a:r>
            <a:endParaRPr lang="ko-KR" altLang="en-US" sz="3600" b="1"/>
          </a:p>
          <a:p>
            <a:pPr marL="0" indent="0">
              <a:buNone/>
              <a:defRPr/>
            </a:pPr>
            <a:r>
              <a:rPr lang="ko-KR" altLang="en-US" sz="3600" b="1"/>
              <a:t>              outImage[rgb][i][k] = 0</a:t>
            </a:r>
            <a:endParaRPr lang="ko-KR" altLang="en-US" sz="3600" b="1"/>
          </a:p>
          <a:p>
            <a:pPr marL="0" indent="0">
              <a:buNone/>
              <a:defRPr/>
            </a:pPr>
            <a:r>
              <a:rPr lang="ko-KR" altLang="en-US" sz="3600" b="1"/>
              <a:t>       else:</a:t>
            </a:r>
            <a:endParaRPr lang="ko-KR" altLang="en-US" sz="3600" b="1"/>
          </a:p>
          <a:p>
            <a:pPr marL="0" indent="0">
              <a:buNone/>
              <a:defRPr/>
            </a:pPr>
            <a:r>
              <a:rPr lang="ko-KR" altLang="en-US" sz="3600" b="1"/>
              <a:t>              outImage[rgb][i][k] = 255</a:t>
            </a:r>
            <a:endParaRPr lang="ko-KR" altLang="en-US" sz="3600" b="1"/>
          </a:p>
          <a:p>
            <a:pPr marL="0" indent="0" algn="l" defTabSz="232257"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함초롬돋움"/>
                <a:ea typeface="함초롬돋움"/>
                <a:cs typeface="함초롬돋움"/>
              </a:rPr>
              <a:t>#이진화 평균</a:t>
            </a:r>
            <a:endParaRPr xmlns:mc="http://schemas.openxmlformats.org/markup-compatibility/2006" xmlns:hp="http://schemas.haansoft.com/office/presentation/8.0" kumimoji="0" lang="ko-KR" altLang="en-US" sz="3600" b="1" i="0" u="none" strike="noStrike" kern="1200" cap="none" spc="0" normalizeH="0" baseline="0" mc:Ignorable="hp" hp:hslEmbossed="0">
              <a:solidFill>
                <a:srgbClr val="000000"/>
              </a:solidFill>
              <a:latin typeface="함초롬돋움"/>
              <a:ea typeface="함초롬돋움"/>
              <a:cs typeface="함초롬돋움"/>
            </a:endParaRPr>
          </a:p>
          <a:p>
            <a:pPr marL="0" indent="0">
              <a:buNone/>
              <a:defRPr/>
            </a:pPr>
            <a:r>
              <a:rPr lang="ko-KR" altLang="en-US" sz="3600" b="1"/>
              <a:t>elif k&gt; int(inW/2) and i &gt; int(inH/2):</a:t>
            </a:r>
            <a:endParaRPr lang="ko-KR" altLang="en-US" sz="3600" b="1"/>
          </a:p>
          <a:p>
            <a:pPr marL="0" indent="0">
              <a:buNone/>
              <a:defRPr/>
            </a:pPr>
            <a:r>
              <a:rPr lang="ko-KR" altLang="en-US" sz="3600" b="1"/>
              <a:t>      if inImage[rgb][i][k] &lt; avg:</a:t>
            </a:r>
            <a:endParaRPr lang="ko-KR" altLang="en-US" sz="3600" b="1"/>
          </a:p>
          <a:p>
            <a:pPr marL="0" indent="0">
              <a:buNone/>
              <a:defRPr/>
            </a:pPr>
            <a:r>
              <a:rPr lang="ko-KR" altLang="en-US" sz="3600" b="1"/>
              <a:t>              outImage[rgb][i][k] = 0</a:t>
            </a:r>
            <a:endParaRPr lang="ko-KR" altLang="en-US" sz="3600" b="1"/>
          </a:p>
          <a:p>
            <a:pPr marL="0" indent="0">
              <a:buNone/>
              <a:defRPr/>
            </a:pPr>
            <a:r>
              <a:rPr lang="ko-KR" altLang="en-US" sz="3600" b="1"/>
              <a:t>      else:</a:t>
            </a:r>
            <a:endParaRPr lang="ko-KR" altLang="en-US" sz="3600" b="1"/>
          </a:p>
          <a:p>
            <a:pPr marL="0" indent="0">
              <a:buNone/>
              <a:defRPr/>
            </a:pPr>
            <a:r>
              <a:rPr lang="ko-KR" altLang="en-US" sz="3600" b="1"/>
              <a:t>              outImage[rgb][i][k] = 255</a:t>
            </a:r>
            <a:endParaRPr lang="ko-KR" altLang="en-US" sz="3600" b="1"/>
          </a:p>
          <a:p>
            <a:pPr marL="0" indent="0">
              <a:buNone/>
              <a:defRPr/>
            </a:pPr>
            <a:r>
              <a:rPr lang="ko-KR" altLang="en-US" sz="3600" b="1"/>
              <a:t>else :</a:t>
            </a:r>
            <a:endParaRPr lang="ko-KR" altLang="en-US" sz="3600" b="1"/>
          </a:p>
          <a:p>
            <a:pPr marL="0" indent="0">
              <a:buNone/>
              <a:defRPr/>
            </a:pPr>
            <a:r>
              <a:rPr lang="ko-KR" altLang="en-US" sz="3600" b="1"/>
              <a:t>      if inImage[rgb][i][k] &lt; 127:</a:t>
            </a:r>
            <a:endParaRPr lang="ko-KR" altLang="en-US" sz="3600" b="1"/>
          </a:p>
          <a:p>
            <a:pPr marL="0" indent="0">
              <a:buNone/>
              <a:defRPr/>
            </a:pPr>
            <a:r>
              <a:rPr lang="ko-KR" altLang="en-US" sz="3600" b="1"/>
              <a:t>              outImage[rgb][i][k] = 0</a:t>
            </a:r>
            <a:endParaRPr lang="ko-KR" altLang="en-US" sz="3600" b="1"/>
          </a:p>
          <a:p>
            <a:pPr marL="0" indent="0">
              <a:buNone/>
              <a:defRPr/>
            </a:pPr>
            <a:r>
              <a:rPr lang="ko-KR" altLang="en-US" sz="3600" b="1"/>
              <a:t>      else:</a:t>
            </a:r>
            <a:endParaRPr lang="ko-KR" altLang="en-US" sz="3600" b="1"/>
          </a:p>
          <a:p>
            <a:pPr marL="0" indent="0">
              <a:buNone/>
              <a:defRPr/>
            </a:pPr>
            <a:r>
              <a:rPr lang="ko-KR" altLang="en-US" sz="3600" b="1"/>
              <a:t>              outImage[rgb][i][k] = 255</a:t>
            </a:r>
            <a:endParaRPr lang="ko-KR" altLang="en-US" sz="3600" b="1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6247857" cy="6858000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216027" y="846137"/>
            <a:ext cx="2063496" cy="936117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500" b="1">
                <a:solidFill>
                  <a:schemeClr val="lt1"/>
                </a:solidFill>
              </a:rPr>
              <a:t>8.</a:t>
            </a:r>
            <a:r>
              <a:rPr lang="ko-KR" altLang="en-US" sz="3500" b="1">
                <a:solidFill>
                  <a:schemeClr val="lt1"/>
                </a:solidFill>
              </a:rPr>
              <a:t> 중위수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4392549" y="3863181"/>
            <a:ext cx="1703451" cy="936117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500" b="1">
                <a:solidFill>
                  <a:schemeClr val="lt1"/>
                </a:solidFill>
              </a:rPr>
              <a:t>7.</a:t>
            </a:r>
            <a:r>
              <a:rPr lang="ko-KR" altLang="en-US" sz="3500" b="1">
                <a:solidFill>
                  <a:schemeClr val="lt1"/>
                </a:solidFill>
              </a:rPr>
              <a:t> 평균</a:t>
            </a:r>
            <a:endParaRPr lang="ko-KR" altLang="en-US" sz="3500" b="1">
              <a:solidFill>
                <a:schemeClr val="lt1"/>
              </a:solidFill>
            </a:endParaRPr>
          </a:p>
        </p:txBody>
      </p:sp>
      <p:sp>
        <p:nvSpPr>
          <p:cNvPr id="7" name=""/>
          <p:cNvSpPr/>
          <p:nvPr/>
        </p:nvSpPr>
        <p:spPr>
          <a:xfrm>
            <a:off x="4392549" y="846138"/>
            <a:ext cx="1703451" cy="936117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500" b="1">
                <a:solidFill>
                  <a:schemeClr val="lt1"/>
                </a:solidFill>
              </a:rPr>
              <a:t>6.</a:t>
            </a:r>
            <a:r>
              <a:rPr lang="ko-KR" altLang="en-US" sz="3500" b="1">
                <a:solidFill>
                  <a:schemeClr val="lt1"/>
                </a:solidFill>
              </a:rPr>
              <a:t> </a:t>
            </a:r>
            <a:r>
              <a:rPr lang="en-US" altLang="ko-KR" sz="3500" b="1">
                <a:solidFill>
                  <a:schemeClr val="lt1"/>
                </a:solidFill>
              </a:rPr>
              <a:t>127</a:t>
            </a:r>
            <a:endParaRPr lang="en-US" altLang="ko-KR" sz="3500" b="1">
              <a:solidFill>
                <a:schemeClr val="lt1"/>
              </a:solidFill>
            </a:endParaRPr>
          </a:p>
        </p:txBody>
      </p:sp>
      <p:sp>
        <p:nvSpPr>
          <p:cNvPr id="8" name=""/>
          <p:cNvSpPr/>
          <p:nvPr/>
        </p:nvSpPr>
        <p:spPr>
          <a:xfrm>
            <a:off x="216027" y="3863181"/>
            <a:ext cx="1703451" cy="936117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500" b="1">
                <a:solidFill>
                  <a:schemeClr val="lt1"/>
                </a:solidFill>
              </a:rPr>
              <a:t>6.</a:t>
            </a:r>
            <a:r>
              <a:rPr lang="ko-KR" altLang="en-US" sz="3500" b="1">
                <a:solidFill>
                  <a:schemeClr val="lt1"/>
                </a:solidFill>
              </a:rPr>
              <a:t> </a:t>
            </a:r>
            <a:r>
              <a:rPr lang="en-US" altLang="ko-KR" sz="3500" b="1">
                <a:solidFill>
                  <a:schemeClr val="lt1"/>
                </a:solidFill>
              </a:rPr>
              <a:t>127</a:t>
            </a:r>
            <a:endParaRPr lang="en-US" altLang="ko-KR" sz="3500" b="1">
              <a:solidFill>
                <a:schemeClr val="lt1"/>
              </a:solidFill>
            </a:endParaRPr>
          </a:p>
        </p:txBody>
      </p:sp>
      <p:grpSp>
        <p:nvGrpSpPr>
          <p:cNvPr id="13" name=""/>
          <p:cNvGrpSpPr/>
          <p:nvPr/>
        </p:nvGrpSpPr>
        <p:grpSpPr>
          <a:xfrm rot="0">
            <a:off x="10916816" y="6437150"/>
            <a:ext cx="1275184" cy="420849"/>
            <a:chOff x="10916816" y="6437150"/>
            <a:chExt cx="1275184" cy="420849"/>
          </a:xfrm>
        </p:grpSpPr>
        <p:sp>
          <p:nvSpPr>
            <p:cNvPr id="14" name=""/>
            <p:cNvSpPr/>
            <p:nvPr/>
          </p:nvSpPr>
          <p:spPr>
            <a:xfrm>
              <a:off x="10916816" y="6437150"/>
              <a:ext cx="1275184" cy="420849"/>
            </a:xfrm>
            <a:prstGeom prst="rect">
              <a:avLst/>
            </a:prstGeom>
            <a:solidFill>
              <a:schemeClr val="dk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TextBox 2"/>
            <p:cNvSpPr txBox="1"/>
            <p:nvPr/>
          </p:nvSpPr>
          <p:spPr>
            <a:xfrm>
              <a:off x="10932794" y="6461760"/>
              <a:ext cx="1259206" cy="396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0" spc="6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스웨거 TTF"/>
                  <a:ea typeface="스웨거 TTF"/>
                </a:rPr>
                <a:t>25/59</a:t>
              </a:r>
              <a:endPara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0" y="5223244"/>
            <a:ext cx="12192000" cy="1634755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	if inImage[rgb][i][k] - 255 &lt; 0: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    outImage[rgb][i][k] = (inImage[rgb][i][k] - 255) * (-1);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	else: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    outImage[rgb][i][k] = (inImage[rgb][i][k] - 255);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02663" y="152400"/>
            <a:ext cx="4695052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	  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9.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영상반전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75366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555551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555551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26/59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0" y="5223244"/>
            <a:ext cx="12192000" cy="1634755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if p1 &lt; inImage[rgb][i][k] &lt; p2: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    outImage[rgb][i][k] = 255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else: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    outImage[rgb][i][k] = inImage[rgb][i][k]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2067" y="152400"/>
            <a:ext cx="5405649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10.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범위강조 변환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66647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6619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66349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555551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555551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27/59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8144" y="650480"/>
            <a:ext cx="4688370" cy="852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디지털 영상처리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2059270" y="1823085"/>
            <a:ext cx="2423195" cy="64546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화소점 처리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2" name="타원 7"/>
          <p:cNvSpPr/>
          <p:nvPr/>
        </p:nvSpPr>
        <p:spPr>
          <a:xfrm>
            <a:off x="1697104" y="2887980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34"/>
          <p:cNvSpPr txBox="1"/>
          <p:nvPr/>
        </p:nvSpPr>
        <p:spPr>
          <a:xfrm>
            <a:off x="2056613" y="2727960"/>
            <a:ext cx="9160470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기하학 처리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5" name="TextBox 34"/>
          <p:cNvSpPr txBox="1"/>
          <p:nvPr/>
        </p:nvSpPr>
        <p:spPr>
          <a:xfrm>
            <a:off x="2053955" y="3658530"/>
            <a:ext cx="9603493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화소영역 처리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7" name="TextBox 34"/>
          <p:cNvSpPr txBox="1"/>
          <p:nvPr/>
        </p:nvSpPr>
        <p:spPr>
          <a:xfrm>
            <a:off x="2048195" y="4586664"/>
            <a:ext cx="9603493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히스토그램 처리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9" name="TextBox 34"/>
          <p:cNvSpPr txBox="1"/>
          <p:nvPr/>
        </p:nvSpPr>
        <p:spPr>
          <a:xfrm>
            <a:off x="2036012" y="5400276"/>
            <a:ext cx="9603493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응용 및 활용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50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28/59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0" y="5223244"/>
            <a:ext cx="12192000" cy="1634755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outImage[rgb][i][k] = inImage[rgb][i][inW-k-1]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2067" y="152400"/>
            <a:ext cx="5405649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	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1.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미러링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(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좌 우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)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66647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6619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66349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555551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555551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29/59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8144" y="650480"/>
            <a:ext cx="4069246" cy="852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프로젝트 개요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/>
          <p:cNvSpPr/>
          <p:nvPr/>
        </p:nvSpPr>
        <p:spPr>
          <a:xfrm>
            <a:off x="1699763" y="2420058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059270" y="2230755"/>
            <a:ext cx="9243095" cy="64546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파이썬으로 구현된 디지털 영상처리를 확인한다</a:t>
            </a:r>
            <a:r>
              <a:rPr lang="en-US" altLang="ko-KR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.</a:t>
            </a:r>
            <a:endParaRPr lang="en-US" altLang="ko-KR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2" name="타원 7"/>
          <p:cNvSpPr/>
          <p:nvPr/>
        </p:nvSpPr>
        <p:spPr>
          <a:xfrm>
            <a:off x="1697104" y="3429000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34"/>
          <p:cNvSpPr txBox="1"/>
          <p:nvPr/>
        </p:nvSpPr>
        <p:spPr>
          <a:xfrm>
            <a:off x="2056613" y="3268980"/>
            <a:ext cx="9160470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다양한 디지털 영상처리 방법을 살펴본다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4" name="타원 7"/>
          <p:cNvSpPr/>
          <p:nvPr/>
        </p:nvSpPr>
        <p:spPr>
          <a:xfrm>
            <a:off x="1694447" y="4452915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34"/>
          <p:cNvSpPr txBox="1"/>
          <p:nvPr/>
        </p:nvSpPr>
        <p:spPr>
          <a:xfrm>
            <a:off x="2053955" y="4021455"/>
            <a:ext cx="9603493" cy="11868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디지털 영상처리 기술을 구현하는 알고리즘을 확인한다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6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3/59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0" y="5223244"/>
            <a:ext cx="12192000" cy="1634755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outImage[rgb][i][k] = inImage[rgb][inH-i-1][k]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2067" y="152400"/>
            <a:ext cx="5405649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	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2.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미러링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(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상 하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)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66647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6619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66349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555551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555551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30/59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0" y="5223244"/>
            <a:ext cx="12192000" cy="1634755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if 0 &lt;= i + dy &lt; outH and 0 &lt;= k + dx &lt; outW: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    	outImage[rgb][i + dy][k + dx] = inImage[rgb][i][k]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2066" y="152400"/>
            <a:ext cx="540565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	     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3.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영상 이동 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66647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6619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66349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555551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555551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31/59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0" y="5223244"/>
            <a:ext cx="12192000" cy="1634755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outImage[rgb][int(i / scale)][int(k / scale)] = inImage[rgb][i][k]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2067" y="152400"/>
            <a:ext cx="5405649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		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4.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영상 축소 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66647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6619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66349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555551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555551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32/59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0" y="5223244"/>
            <a:ext cx="12192000" cy="1634755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# 1. 블러 알고리즘 구현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blurrColor2() </a:t>
            </a:r>
            <a:r>
              <a:rPr lang="en-US" altLang="ko-KR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#</a:t>
            </a: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마지막에 </a:t>
            </a:r>
            <a:r>
              <a:rPr lang="en-US" altLang="ko-KR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outImage</a:t>
            </a: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대신 </a:t>
            </a:r>
            <a:r>
              <a:rPr lang="en-US" altLang="ko-KR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inImage</a:t>
            </a: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에 저장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# 2. 축소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zoomoutImage()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14090" y="152400"/>
            <a:ext cx="5783626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5.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영상축소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(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백워딩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)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64531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64530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64532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555551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555551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33/59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0" y="5223244"/>
            <a:ext cx="12192000" cy="1634755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outImage[rgb][int(i*scale)][int(k*scale)] = inImage[rgb][(i)][(k)]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2067" y="152400"/>
            <a:ext cx="5405649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	     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6.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영상 확대 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66647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6619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66349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555551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555551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92907" y="1192782"/>
            <a:ext cx="1170434" cy="1170434"/>
          </a:xfrm>
          <a:prstGeom prst="rect">
            <a:avLst/>
          </a:prstGeom>
        </p:spPr>
      </p:pic>
      <p:sp>
        <p:nvSpPr>
          <p:cNvPr id="47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34/59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0" y="5223244"/>
            <a:ext cx="12192000" cy="1634755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outImage[rgb][(i)][(k)] = inImage[rgb][int(i / scale)][int(k / scale)]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2066" y="152400"/>
            <a:ext cx="540565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7.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영상확대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(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백워딩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)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66647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6619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66349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555551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555551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35/59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92907" y="1192782"/>
            <a:ext cx="1170434" cy="117043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0" y="5223244"/>
            <a:ext cx="12192000" cy="1634755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		xd = int(math.cos(radian) * xs - math.sin(radian) * ys)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	yd = int(math.sin(radian) * xs + math.cos(radian) * ys)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	if 0 &lt;= xd &lt; outH and 0 &lt;= yd &lt; outH: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    	outImage[rgb][xd][yd] = inImage[rgb][xs][ys];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2066" y="152400"/>
            <a:ext cx="540565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		 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8.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영상회전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66647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6619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66349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555551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555551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92907" y="1192782"/>
            <a:ext cx="1170434" cy="1170434"/>
          </a:xfrm>
          <a:prstGeom prst="rect">
            <a:avLst/>
          </a:prstGeom>
        </p:spPr>
      </p:pic>
      <p:sp>
        <p:nvSpPr>
          <p:cNvPr id="48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36/59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0" y="5223244"/>
            <a:ext cx="12192000" cy="1634755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	xd = int(math.cos(radian) * (xs - cx) - math.sin(radian) * (ys - cy) + cx)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	yd = int(math.sin(radian) * (xs - cx) + math.cos(radian) * (ys - cy) + cy)                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	if 0 &lt;= xd &lt; outH and 0 &lt;= yd &lt; outH: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    outImage[rgb][xs][ys] = inImage[rgb][xd][yd];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2066" y="152400"/>
            <a:ext cx="540565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 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9.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영상회전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(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중심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)</a:t>
            </a:r>
            <a:endParaRPr lang="en-US" altLang="ko-KR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66647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6619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66349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555551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555551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37/59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8144" y="650480"/>
            <a:ext cx="4688370" cy="852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디지털 영상처리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2059270" y="1823085"/>
            <a:ext cx="2423195" cy="64546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화소점 처리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3" name="TextBox 34"/>
          <p:cNvSpPr txBox="1"/>
          <p:nvPr/>
        </p:nvSpPr>
        <p:spPr>
          <a:xfrm>
            <a:off x="2056613" y="2727960"/>
            <a:ext cx="9160470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기하학 처리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4" name="타원 7"/>
          <p:cNvSpPr/>
          <p:nvPr/>
        </p:nvSpPr>
        <p:spPr>
          <a:xfrm>
            <a:off x="1694447" y="3813765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34"/>
          <p:cNvSpPr txBox="1"/>
          <p:nvPr/>
        </p:nvSpPr>
        <p:spPr>
          <a:xfrm>
            <a:off x="2053955" y="3658530"/>
            <a:ext cx="9603493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화소영역 처리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7" name="TextBox 34"/>
          <p:cNvSpPr txBox="1"/>
          <p:nvPr/>
        </p:nvSpPr>
        <p:spPr>
          <a:xfrm>
            <a:off x="2048195" y="4586664"/>
            <a:ext cx="9603493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히스토그램 처리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9" name="TextBox 34"/>
          <p:cNvSpPr txBox="1"/>
          <p:nvPr/>
        </p:nvSpPr>
        <p:spPr>
          <a:xfrm>
            <a:off x="2036012" y="5400276"/>
            <a:ext cx="9603493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응용 및 활용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50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38/59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0" y="5223244"/>
            <a:ext cx="12192000" cy="1634755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[-1, 0, 0],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[0, 0, 0],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[0, 0, 1] 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 += mask[rgb][m][n] * tmpInImage[rgb][m + i - 1][n + k - 1]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2066" y="152400"/>
            <a:ext cx="540565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		    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1.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엠보싱 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66647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6619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66349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555551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555551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39/59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8144" y="650480"/>
            <a:ext cx="2840521" cy="852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개발 환경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타원 7"/>
          <p:cNvSpPr/>
          <p:nvPr/>
        </p:nvSpPr>
        <p:spPr>
          <a:xfrm>
            <a:off x="1699763" y="2420058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059270" y="2230755"/>
            <a:ext cx="2270795" cy="64546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en-US" altLang="ko-KR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Window 10</a:t>
            </a:r>
            <a:endParaRPr lang="en-US" altLang="ko-KR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2" name="타원 7"/>
          <p:cNvSpPr/>
          <p:nvPr/>
        </p:nvSpPr>
        <p:spPr>
          <a:xfrm>
            <a:off x="1697104" y="3429000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TextBox 34"/>
          <p:cNvSpPr txBox="1"/>
          <p:nvPr/>
        </p:nvSpPr>
        <p:spPr>
          <a:xfrm>
            <a:off x="2056613" y="3268980"/>
            <a:ext cx="9160470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Python 3.8.5</a:t>
            </a:r>
            <a:endParaRPr lang="en-US" altLang="ko-KR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4" name="타원 7"/>
          <p:cNvSpPr/>
          <p:nvPr/>
        </p:nvSpPr>
        <p:spPr>
          <a:xfrm>
            <a:off x="1694447" y="4452915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34"/>
          <p:cNvSpPr txBox="1"/>
          <p:nvPr/>
        </p:nvSpPr>
        <p:spPr>
          <a:xfrm>
            <a:off x="2053955" y="4297680"/>
            <a:ext cx="9603493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PyCharm Community Edition 2020.2.1 x64</a:t>
            </a:r>
            <a:endParaRPr lang="en-US" altLang="ko-KR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6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4/59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  <p:sp>
        <p:nvSpPr>
          <p:cNvPr id="47" name="타원 7"/>
          <p:cNvSpPr/>
          <p:nvPr/>
        </p:nvSpPr>
        <p:spPr>
          <a:xfrm>
            <a:off x="1694447" y="5367314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34"/>
          <p:cNvSpPr txBox="1"/>
          <p:nvPr/>
        </p:nvSpPr>
        <p:spPr>
          <a:xfrm>
            <a:off x="2053955" y="5212079"/>
            <a:ext cx="9603493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녹화툴 </a:t>
            </a:r>
            <a:r>
              <a:rPr lang="en-US" altLang="ko-KR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:</a:t>
            </a: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 </a:t>
            </a:r>
            <a:r>
              <a:rPr lang="en-US" altLang="ko-KR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GeForce Experience Shadow play</a:t>
            </a:r>
            <a:endParaRPr lang="en-US" altLang="ko-KR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0" y="5223244"/>
            <a:ext cx="12192000" cy="1634755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	[1 / 9.0, 1 / 9.0, 1 / 9.0],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[1 / 9.0, 1 / 9.0, 1 / 9.0],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[1 / 9.0, 1 / 9.0, 1 / 9.0]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 += mask[rgb][m][n] * tmpInImage[rgb][m + i - 1][n + k - 1]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2066" y="152400"/>
            <a:ext cx="540565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		    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2.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블러링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66647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6619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66349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555551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555551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40/59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0" y="5223244"/>
            <a:ext cx="12192000" cy="1634755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[0.0, -1.0, 0.0],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[-1.0, 5.0, -1.0],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[0.0, -1.0, 0.0]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 += mask[rgb][m][n] * tmpInImage[rgb][m + i - 1][n + k - 1]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2066" y="152400"/>
            <a:ext cx="540565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		    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3.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샤프닝 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66647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6619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66349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555551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555551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41/59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0" y="5223244"/>
            <a:ext cx="12192000" cy="1634755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temp.append(abs(tmpInImage[rgb][i][k] - tmpInImage[rgb][m][n]))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tmpOutImage[rgb][i - 1][k - 1] = max(temp)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2066" y="152400"/>
            <a:ext cx="540565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	  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4.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유사연산자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66647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6619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66349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555551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555551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42/59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>
            <a:off x="0" y="4663839"/>
            <a:ext cx="12192000" cy="2194160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newPixel[rgb][i][k]=(max(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        abs(tmpInImage[rgb][i-1][k-1]-tmpInImage[rgb][i+1][k+1]),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        abs(tmpInImage[rgb][i-1][k+2]-tmpInImage[rgb][i+1][k-1]),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  abs(tmpInImage[rgb][i-1][k]-tmpInImage[rgb][i+1][k]),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                abs(tmpInImage[rgb][i][k+1]-tmpInImage[rgb][i][k-1]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) )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2066" y="152400"/>
            <a:ext cx="540565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		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5.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차 연산자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66647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6619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66349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4950748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4950748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43/59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8144" y="650480"/>
            <a:ext cx="4688370" cy="852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디지털 영상처리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2059270" y="1823085"/>
            <a:ext cx="2423195" cy="64546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화소점 처리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3" name="TextBox 34"/>
          <p:cNvSpPr txBox="1"/>
          <p:nvPr/>
        </p:nvSpPr>
        <p:spPr>
          <a:xfrm>
            <a:off x="2056613" y="2727960"/>
            <a:ext cx="9160470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기하학 처리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5" name="TextBox 34"/>
          <p:cNvSpPr txBox="1"/>
          <p:nvPr/>
        </p:nvSpPr>
        <p:spPr>
          <a:xfrm>
            <a:off x="2053955" y="3658530"/>
            <a:ext cx="9603493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화소영역 처리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6" name="타원 7"/>
          <p:cNvSpPr/>
          <p:nvPr/>
        </p:nvSpPr>
        <p:spPr>
          <a:xfrm>
            <a:off x="1688687" y="4741900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TextBox 34"/>
          <p:cNvSpPr txBox="1"/>
          <p:nvPr/>
        </p:nvSpPr>
        <p:spPr>
          <a:xfrm>
            <a:off x="2048195" y="4586664"/>
            <a:ext cx="9603493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히스토그램 처리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9" name="TextBox 34"/>
          <p:cNvSpPr txBox="1"/>
          <p:nvPr/>
        </p:nvSpPr>
        <p:spPr>
          <a:xfrm>
            <a:off x="2036012" y="5400276"/>
            <a:ext cx="9603493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응용 및 활용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50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44/59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pic>
          <p:nvPicPr>
            <p:cNvPr id="46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7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511802" y="692658"/>
              <a:ext cx="3240405" cy="3096387"/>
            </a:xfrm>
            <a:prstGeom prst="rect">
              <a:avLst/>
            </a:prstGeom>
          </p:spPr>
        </p:pic>
      </p:grpSp>
      <p:sp>
        <p:nvSpPr>
          <p:cNvPr id="37" name=""/>
          <p:cNvSpPr/>
          <p:nvPr/>
        </p:nvSpPr>
        <p:spPr>
          <a:xfrm>
            <a:off x="0" y="5223244"/>
            <a:ext cx="12192000" cy="1634755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out = (inImage[rgb][i][k] - low) / (hight - low) * 255.0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outImage[rgb][i][k] = int(out)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2066" y="152400"/>
            <a:ext cx="540565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		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1.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스트래칭 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66647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6619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66349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555551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555551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45/59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pic>
          <p:nvPicPr>
            <p:cNvPr id="45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6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531614" y="692658"/>
              <a:ext cx="3220593" cy="3096386"/>
            </a:xfrm>
            <a:prstGeom prst="rect">
              <a:avLst/>
            </a:prstGeom>
          </p:spPr>
        </p:pic>
      </p:grpSp>
      <p:sp>
        <p:nvSpPr>
          <p:cNvPr id="37" name=""/>
          <p:cNvSpPr/>
          <p:nvPr/>
        </p:nvSpPr>
        <p:spPr>
          <a:xfrm>
            <a:off x="0" y="5223244"/>
            <a:ext cx="12192000" cy="1634755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low += value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 hight -= value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out = (inImage[rgb][i][k] - low) / (hight - low) * 255.0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outImage[rgb][i][k] = int(out)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2066" y="152400"/>
            <a:ext cx="540565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	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2.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엔드 인 탐색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66647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6619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66349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555551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555551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46/59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pic>
          <p:nvPicPr>
            <p:cNvPr id="45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7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87540" y="728676"/>
              <a:ext cx="3233614" cy="3087824"/>
            </a:xfrm>
            <a:prstGeom prst="rect">
              <a:avLst/>
            </a:prstGeom>
          </p:spPr>
        </p:pic>
      </p:grpSp>
      <p:sp>
        <p:nvSpPr>
          <p:cNvPr id="37" name=""/>
          <p:cNvSpPr/>
          <p:nvPr/>
        </p:nvSpPr>
        <p:spPr>
          <a:xfrm>
            <a:off x="0" y="5223244"/>
            <a:ext cx="12192000" cy="1634755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histo[inImage[rgb][i][k]] += 1					# 1. 히스토그램 생성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sumHisto[i] = histo[i] + sumHisto[i - 1];				# 2. 누적합(누적 히스토그램)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ko-KR" altLang="en-US" sz="2100" b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nomalHisto[i] = sumHisto[i] * (1 / (RGB * inH * inW)) * 255.0	# 3. 정규화</a:t>
            </a:r>
            <a:endParaRPr lang="ko-KR" altLang="en-US" sz="2100" b="1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0" y="152400"/>
            <a:ext cx="6101716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3.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히스토그램 평활화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-24433" y="486852"/>
            <a:ext cx="60448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60599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60449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555551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555551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47/59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8144" y="650480"/>
            <a:ext cx="4688370" cy="852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디지털 영상처리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2059270" y="1823085"/>
            <a:ext cx="2423195" cy="645464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화소점 처리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3" name="TextBox 34"/>
          <p:cNvSpPr txBox="1"/>
          <p:nvPr/>
        </p:nvSpPr>
        <p:spPr>
          <a:xfrm>
            <a:off x="2056613" y="2727960"/>
            <a:ext cx="9160470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기하학 처리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5" name="TextBox 34"/>
          <p:cNvSpPr txBox="1"/>
          <p:nvPr/>
        </p:nvSpPr>
        <p:spPr>
          <a:xfrm>
            <a:off x="2053955" y="3658530"/>
            <a:ext cx="9603493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화소영역 처리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7" name="TextBox 34"/>
          <p:cNvSpPr txBox="1"/>
          <p:nvPr/>
        </p:nvSpPr>
        <p:spPr>
          <a:xfrm>
            <a:off x="2048195" y="4586664"/>
            <a:ext cx="9603493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히스토그램 처리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48" name="타원 7"/>
          <p:cNvSpPr/>
          <p:nvPr/>
        </p:nvSpPr>
        <p:spPr>
          <a:xfrm>
            <a:off x="1676504" y="5555512"/>
            <a:ext cx="265992" cy="265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TextBox 34"/>
          <p:cNvSpPr txBox="1"/>
          <p:nvPr/>
        </p:nvSpPr>
        <p:spPr>
          <a:xfrm>
            <a:off x="2036012" y="5400276"/>
            <a:ext cx="9603493" cy="64389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응용 및 활용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</p:txBody>
      </p:sp>
      <p:sp>
        <p:nvSpPr>
          <p:cNvPr id="50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58/59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-24433" y="486852"/>
            <a:ext cx="66647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6619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66349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"/>
          <p:cNvGrpSpPr/>
          <p:nvPr/>
        </p:nvGrpSpPr>
        <p:grpSpPr>
          <a:xfrm rot="0">
            <a:off x="0" y="0"/>
            <a:ext cx="6247857" cy="6858000"/>
            <a:chOff x="0" y="0"/>
            <a:chExt cx="6247857" cy="6858000"/>
          </a:xfrm>
        </p:grpSpPr>
        <p:pic>
          <p:nvPicPr>
            <p:cNvPr id="44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6247857" cy="6858000"/>
            </a:xfrm>
            <a:prstGeom prst="rect">
              <a:avLst/>
            </a:prstGeom>
          </p:spPr>
        </p:pic>
        <p:sp>
          <p:nvSpPr>
            <p:cNvPr id="45" name=""/>
            <p:cNvSpPr/>
            <p:nvPr/>
          </p:nvSpPr>
          <p:spPr>
            <a:xfrm>
              <a:off x="216027" y="846137"/>
              <a:ext cx="2063496" cy="936117"/>
            </a:xfrm>
            <a:prstGeom prst="rect">
              <a:avLst/>
            </a:prstGeom>
            <a:solidFill>
              <a:schemeClr val="dk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500" b="1">
                  <a:solidFill>
                    <a:schemeClr val="lt1"/>
                  </a:solidFill>
                </a:rPr>
                <a:t>8.</a:t>
              </a:r>
              <a:r>
                <a:rPr lang="ko-KR" altLang="en-US" sz="3500" b="1">
                  <a:solidFill>
                    <a:schemeClr val="lt1"/>
                  </a:solidFill>
                </a:rPr>
                <a:t> 중위수</a:t>
              </a:r>
              <a:endParaRPr lang="ko-KR" altLang="en-US" sz="3500" b="1">
                <a:solidFill>
                  <a:schemeClr val="lt1"/>
                </a:solidFill>
              </a:endParaRPr>
            </a:p>
          </p:txBody>
        </p:sp>
        <p:sp>
          <p:nvSpPr>
            <p:cNvPr id="46" name=""/>
            <p:cNvSpPr/>
            <p:nvPr/>
          </p:nvSpPr>
          <p:spPr>
            <a:xfrm>
              <a:off x="4392549" y="3863181"/>
              <a:ext cx="1703451" cy="936117"/>
            </a:xfrm>
            <a:prstGeom prst="rect">
              <a:avLst/>
            </a:prstGeom>
            <a:solidFill>
              <a:schemeClr val="dk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500" b="1">
                  <a:solidFill>
                    <a:schemeClr val="lt1"/>
                  </a:solidFill>
                </a:rPr>
                <a:t>7.</a:t>
              </a:r>
              <a:r>
                <a:rPr lang="ko-KR" altLang="en-US" sz="3500" b="1">
                  <a:solidFill>
                    <a:schemeClr val="lt1"/>
                  </a:solidFill>
                </a:rPr>
                <a:t> 평균</a:t>
              </a:r>
              <a:endParaRPr lang="ko-KR" altLang="en-US" sz="3500" b="1">
                <a:solidFill>
                  <a:schemeClr val="lt1"/>
                </a:solidFill>
              </a:endParaRPr>
            </a:p>
          </p:txBody>
        </p:sp>
        <p:sp>
          <p:nvSpPr>
            <p:cNvPr id="47" name=""/>
            <p:cNvSpPr/>
            <p:nvPr/>
          </p:nvSpPr>
          <p:spPr>
            <a:xfrm>
              <a:off x="4392549" y="846138"/>
              <a:ext cx="1703451" cy="936117"/>
            </a:xfrm>
            <a:prstGeom prst="rect">
              <a:avLst/>
            </a:prstGeom>
            <a:solidFill>
              <a:schemeClr val="dk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500" b="1">
                  <a:solidFill>
                    <a:schemeClr val="lt1"/>
                  </a:solidFill>
                </a:rPr>
                <a:t>6.</a:t>
              </a:r>
              <a:r>
                <a:rPr lang="ko-KR" altLang="en-US" sz="3500" b="1">
                  <a:solidFill>
                    <a:schemeClr val="lt1"/>
                  </a:solidFill>
                </a:rPr>
                <a:t> </a:t>
              </a:r>
              <a:r>
                <a:rPr lang="en-US" altLang="ko-KR" sz="3500" b="1">
                  <a:solidFill>
                    <a:schemeClr val="lt1"/>
                  </a:solidFill>
                </a:rPr>
                <a:t>127</a:t>
              </a:r>
              <a:endParaRPr lang="en-US" altLang="ko-KR" sz="3500" b="1">
                <a:solidFill>
                  <a:schemeClr val="lt1"/>
                </a:solidFill>
              </a:endParaRPr>
            </a:p>
          </p:txBody>
        </p:sp>
        <p:sp>
          <p:nvSpPr>
            <p:cNvPr id="48" name=""/>
            <p:cNvSpPr/>
            <p:nvPr/>
          </p:nvSpPr>
          <p:spPr>
            <a:xfrm>
              <a:off x="216027" y="3863181"/>
              <a:ext cx="1703451" cy="936117"/>
            </a:xfrm>
            <a:prstGeom prst="rect">
              <a:avLst/>
            </a:prstGeom>
            <a:solidFill>
              <a:schemeClr val="dk1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500" b="1">
                  <a:solidFill>
                    <a:schemeClr val="lt1"/>
                  </a:solidFill>
                </a:rPr>
                <a:t>6.</a:t>
              </a:r>
              <a:r>
                <a:rPr lang="ko-KR" altLang="en-US" sz="3500" b="1">
                  <a:solidFill>
                    <a:schemeClr val="lt1"/>
                  </a:solidFill>
                </a:rPr>
                <a:t> </a:t>
              </a:r>
              <a:r>
                <a:rPr lang="en-US" altLang="ko-KR" sz="3500" b="1">
                  <a:solidFill>
                    <a:schemeClr val="lt1"/>
                  </a:solidFill>
                </a:rPr>
                <a:t>127</a:t>
              </a:r>
              <a:endParaRPr lang="en-US" altLang="ko-KR" sz="3500" b="1">
                <a:solidFill>
                  <a:schemeClr val="lt1"/>
                </a:solidFill>
              </a:endParaRPr>
            </a:p>
          </p:txBody>
        </p:sp>
      </p:grpSp>
      <p:sp>
        <p:nvSpPr>
          <p:cNvPr id="37" name=""/>
          <p:cNvSpPr/>
          <p:nvPr/>
        </p:nvSpPr>
        <p:spPr>
          <a:xfrm>
            <a:off x="7045477" y="1050387"/>
            <a:ext cx="5146523" cy="5807613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#	이진화 중위수</a:t>
            </a:r>
            <a:endParaRPr lang="ko-KR" altLang="en-US" sz="2000" b="1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if k&lt;= int(inW/2) and i &lt; int(inH/2) :</a:t>
            </a:r>
            <a:endParaRPr lang="ko-KR" altLang="en-US" sz="2000" b="1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       if inImage[rgb][i][k] &lt; mid:</a:t>
            </a:r>
            <a:endParaRPr lang="ko-KR" altLang="en-US" sz="2000" b="1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              outImage[rgb][i][k] = 0</a:t>
            </a:r>
            <a:endParaRPr lang="ko-KR" altLang="en-US" sz="2000" b="1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       else:</a:t>
            </a:r>
            <a:endParaRPr lang="ko-KR" altLang="en-US" sz="2000" b="1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              outImage[rgb][i][k] = 255</a:t>
            </a:r>
            <a:endParaRPr lang="ko-KR" altLang="en-US" sz="2000" b="1">
              <a:solidFill>
                <a:schemeClr val="lt1"/>
              </a:solidFill>
            </a:endParaRPr>
          </a:p>
          <a:p>
            <a:pPr marL="0" indent="0" algn="l" defTabSz="232257"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#				이진화 평균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chemeClr val="lt1"/>
              </a:solidFill>
              <a:latin typeface="함초롬돋움"/>
              <a:ea typeface="함초롬돋움"/>
              <a:cs typeface="함초롬돋움"/>
            </a:endParaRPr>
          </a:p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elif k&gt; int(inW/2) and i &gt; int(inH/2):</a:t>
            </a:r>
            <a:endParaRPr lang="ko-KR" altLang="en-US" sz="2000" b="1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      if inImage[rgb][i][k] &lt; avg:</a:t>
            </a:r>
            <a:endParaRPr lang="ko-KR" altLang="en-US" sz="2000" b="1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              outImage[rgb][i][k] = 0</a:t>
            </a:r>
            <a:endParaRPr lang="ko-KR" altLang="en-US" sz="2000" b="1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      else:</a:t>
            </a:r>
            <a:endParaRPr lang="ko-KR" altLang="en-US" sz="2000" b="1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              outImage[rgb][i][k] = 255</a:t>
            </a:r>
            <a:endParaRPr lang="ko-KR" altLang="en-US" sz="2000" b="1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else :</a:t>
            </a:r>
            <a:endParaRPr lang="ko-KR" altLang="en-US" sz="2000" b="1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      if inImage[rgb][i][k] &lt; 127:</a:t>
            </a:r>
            <a:endParaRPr lang="ko-KR" altLang="en-US" sz="2000" b="1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              outImage[rgb][i][k] = 0</a:t>
            </a:r>
            <a:endParaRPr lang="ko-KR" altLang="en-US" sz="2000" b="1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      else:</a:t>
            </a:r>
            <a:endParaRPr lang="ko-KR" altLang="en-US" sz="2000" b="1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              outImage[rgb][i][k] = 255</a:t>
            </a:r>
            <a:endParaRPr lang="ko-KR" altLang="en-US" sz="2000" b="1">
              <a:solidFill>
                <a:schemeClr val="l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92066" y="152400"/>
            <a:ext cx="5405650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1.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이진화 복합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7241468" y="1216344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7241468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1216344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49/49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8144" y="650480"/>
            <a:ext cx="4069246" cy="852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회원관리 기능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34"/>
          <p:cNvSpPr txBox="1"/>
          <p:nvPr/>
        </p:nvSpPr>
        <p:spPr>
          <a:xfrm>
            <a:off x="1729704" y="1621155"/>
            <a:ext cx="10462296" cy="435863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로그인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0" lvl="0" indent="0">
              <a:buClr>
                <a:srgbClr val="ff0000">
                  <a:lumMod val="95000"/>
                </a:srgbClr>
              </a:buClr>
              <a:buNone/>
              <a:defRPr/>
            </a:pPr>
            <a:r>
              <a:rPr lang="en-US" altLang="ko-KR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	SELECT </a:t>
            </a:r>
            <a:r>
              <a:rPr lang="ko-KR" altLang="en-US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 </a:t>
            </a:r>
            <a:r>
              <a:rPr lang="en-US" altLang="ko-KR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*</a:t>
            </a:r>
            <a:r>
              <a:rPr lang="ko-KR" altLang="en-US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 </a:t>
            </a:r>
            <a:r>
              <a:rPr lang="en-US" altLang="ko-KR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 FROM </a:t>
            </a:r>
            <a:r>
              <a:rPr lang="ko-KR" altLang="en-US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 </a:t>
            </a:r>
            <a:r>
              <a:rPr lang="en-US" altLang="ko-KR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[</a:t>
            </a:r>
            <a:r>
              <a:rPr lang="ko-KR" altLang="en-US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유저테이블</a:t>
            </a:r>
            <a:r>
              <a:rPr lang="en-US" altLang="ko-KR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] </a:t>
            </a:r>
            <a:r>
              <a:rPr lang="ko-KR" altLang="en-US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 </a:t>
            </a:r>
            <a:r>
              <a:rPr lang="en-US" altLang="ko-KR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WHERE</a:t>
            </a:r>
            <a:r>
              <a:rPr lang="ko-KR" altLang="en-US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  </a:t>
            </a:r>
            <a:r>
              <a:rPr lang="en-US" altLang="ko-KR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[</a:t>
            </a:r>
            <a:r>
              <a:rPr lang="ko-KR" altLang="en-US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유저아이디</a:t>
            </a:r>
            <a:r>
              <a:rPr lang="en-US" altLang="ko-KR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]</a:t>
            </a:r>
            <a:r>
              <a:rPr lang="ko-KR" altLang="en-US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 </a:t>
            </a:r>
            <a:r>
              <a:rPr lang="en-US" altLang="ko-KR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LIKE [</a:t>
            </a:r>
            <a:r>
              <a:rPr lang="ko-KR" altLang="en-US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입력 아이디</a:t>
            </a:r>
            <a:r>
              <a:rPr lang="en-US" altLang="ko-KR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]</a:t>
            </a:r>
            <a:endParaRPr lang="en-US" altLang="ko-KR" sz="20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회원입력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r>
              <a:rPr lang="ko-KR" altLang="en-US" sz="2000">
                <a:solidFill>
                  <a:schemeClr val="lt1"/>
                </a:solidFill>
              </a:rPr>
              <a:t>	INSERT INTO </a:t>
            </a:r>
            <a:r>
              <a:rPr lang="en-US" altLang="ko-KR" sz="2000">
                <a:solidFill>
                  <a:schemeClr val="lt1"/>
                </a:solidFill>
              </a:rPr>
              <a:t>[</a:t>
            </a:r>
            <a:r>
              <a:rPr lang="ko-KR" altLang="en-US" sz="2000">
                <a:solidFill>
                  <a:schemeClr val="lt1"/>
                </a:solidFill>
              </a:rPr>
              <a:t>유저테이블</a:t>
            </a:r>
            <a:r>
              <a:rPr lang="en-US" altLang="ko-KR" sz="2000">
                <a:solidFill>
                  <a:schemeClr val="lt1"/>
                </a:solidFill>
              </a:rPr>
              <a:t>]</a:t>
            </a:r>
            <a:r>
              <a:rPr lang="ko-KR" altLang="en-US" sz="2000">
                <a:solidFill>
                  <a:schemeClr val="lt1"/>
                </a:solidFill>
              </a:rPr>
              <a:t> (유저정보 관련 컬럼) </a:t>
            </a:r>
            <a:r>
              <a:rPr lang="en-US" altLang="ko-KR" sz="2000">
                <a:solidFill>
                  <a:schemeClr val="lt1"/>
                </a:solidFill>
              </a:rPr>
              <a:t>VALUES (</a:t>
            </a:r>
            <a:r>
              <a:rPr lang="ko-KR" altLang="en-US" sz="2000">
                <a:solidFill>
                  <a:schemeClr val="lt1"/>
                </a:solidFill>
              </a:rPr>
              <a:t>입력받은 정보</a:t>
            </a:r>
            <a:r>
              <a:rPr lang="en-US" altLang="ko-KR" sz="2000">
                <a:solidFill>
                  <a:schemeClr val="lt1"/>
                </a:solidFill>
              </a:rPr>
              <a:t>)</a:t>
            </a:r>
            <a:endParaRPr lang="en-US" altLang="ko-KR" sz="2000">
              <a:solidFill>
                <a:schemeClr val="lt1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회원수정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r>
              <a:rPr lang="ko-KR" altLang="en-US" sz="2000">
                <a:solidFill>
                  <a:schemeClr val="lt1"/>
                </a:solidFill>
              </a:rPr>
              <a:t>	</a:t>
            </a:r>
            <a:r>
              <a:rPr lang="en-US" altLang="ko-KR" sz="2000">
                <a:solidFill>
                  <a:schemeClr val="lt1"/>
                </a:solidFill>
              </a:rPr>
              <a:t>UPDATE [</a:t>
            </a:r>
            <a:r>
              <a:rPr lang="ko-KR" altLang="en-US" sz="2000">
                <a:solidFill>
                  <a:schemeClr val="lt1"/>
                </a:solidFill>
              </a:rPr>
              <a:t>유저테이블</a:t>
            </a:r>
            <a:r>
              <a:rPr lang="en-US" altLang="ko-KR" sz="2000">
                <a:solidFill>
                  <a:schemeClr val="lt1"/>
                </a:solidFill>
              </a:rPr>
              <a:t>]</a:t>
            </a:r>
            <a:r>
              <a:rPr lang="ko-KR" altLang="en-US" sz="2000">
                <a:solidFill>
                  <a:schemeClr val="lt1"/>
                </a:solidFill>
              </a:rPr>
              <a:t> </a:t>
            </a:r>
            <a:r>
              <a:rPr lang="en-US" altLang="ko-KR" sz="2000">
                <a:solidFill>
                  <a:schemeClr val="lt1"/>
                </a:solidFill>
              </a:rPr>
              <a:t>SET </a:t>
            </a:r>
            <a:r>
              <a:rPr lang="ko-KR" altLang="en-US" sz="2000">
                <a:solidFill>
                  <a:schemeClr val="lt1"/>
                </a:solidFill>
              </a:rPr>
              <a:t>컬럼명 </a:t>
            </a:r>
            <a:r>
              <a:rPr lang="en-US" altLang="ko-KR" sz="2000">
                <a:solidFill>
                  <a:schemeClr val="lt1"/>
                </a:solidFill>
              </a:rPr>
              <a:t>=</a:t>
            </a:r>
            <a:r>
              <a:rPr lang="ko-KR" altLang="en-US" sz="2000">
                <a:solidFill>
                  <a:schemeClr val="lt1"/>
                </a:solidFill>
              </a:rPr>
              <a:t> 입력값 </a:t>
            </a:r>
            <a:r>
              <a:rPr lang="en-US" altLang="ko-KR" sz="2000">
                <a:solidFill>
                  <a:schemeClr val="lt1"/>
                </a:solidFill>
              </a:rPr>
              <a:t>WHERE [</a:t>
            </a:r>
            <a:r>
              <a:rPr lang="ko-KR" altLang="en-US" sz="2000">
                <a:solidFill>
                  <a:schemeClr val="lt1"/>
                </a:solidFill>
              </a:rPr>
              <a:t>유저아이디</a:t>
            </a:r>
            <a:r>
              <a:rPr lang="en-US" altLang="ko-KR" sz="2000">
                <a:solidFill>
                  <a:schemeClr val="lt1"/>
                </a:solidFill>
              </a:rPr>
              <a:t>]</a:t>
            </a:r>
            <a:r>
              <a:rPr lang="ko-KR" altLang="en-US" sz="2000">
                <a:solidFill>
                  <a:schemeClr val="lt1"/>
                </a:solidFill>
              </a:rPr>
              <a:t> </a:t>
            </a:r>
            <a:r>
              <a:rPr lang="en-US" altLang="ko-KR" sz="2000">
                <a:solidFill>
                  <a:schemeClr val="lt1"/>
                </a:solidFill>
              </a:rPr>
              <a:t>=</a:t>
            </a:r>
            <a:r>
              <a:rPr lang="ko-KR" altLang="en-US" sz="2000">
                <a:solidFill>
                  <a:schemeClr val="lt1"/>
                </a:solidFill>
              </a:rPr>
              <a:t> </a:t>
            </a:r>
            <a:r>
              <a:rPr lang="en-US" altLang="ko-KR" sz="2000">
                <a:solidFill>
                  <a:schemeClr val="lt1"/>
                </a:solidFill>
              </a:rPr>
              <a:t>[</a:t>
            </a:r>
            <a:r>
              <a:rPr lang="ko-KR" altLang="en-US" sz="2000">
                <a:solidFill>
                  <a:schemeClr val="lt1"/>
                </a:solidFill>
              </a:rPr>
              <a:t>입력아이디</a:t>
            </a:r>
            <a:r>
              <a:rPr lang="en-US" altLang="ko-KR" sz="2000">
                <a:solidFill>
                  <a:schemeClr val="lt1"/>
                </a:solidFill>
              </a:rPr>
              <a:t>]</a:t>
            </a:r>
            <a:endParaRPr lang="en-US" altLang="ko-KR" sz="2000">
              <a:solidFill>
                <a:schemeClr val="lt1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>
                <a:solidFill>
                  <a:schemeClr val="lt1"/>
                </a:solidFill>
              </a:rPr>
              <a:t>회원삭제</a:t>
            </a:r>
            <a:endParaRPr lang="ko-KR" altLang="en-US" sz="3600">
              <a:solidFill>
                <a:schemeClr val="lt1"/>
              </a:solidFill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r>
              <a:rPr lang="ko-KR" altLang="en-US" sz="2000">
                <a:solidFill>
                  <a:schemeClr val="lt1"/>
                </a:solidFill>
              </a:rPr>
              <a:t>	</a:t>
            </a:r>
            <a:r>
              <a:rPr lang="en-US" altLang="ko-KR" sz="2000">
                <a:solidFill>
                  <a:schemeClr val="lt1"/>
                </a:solidFill>
              </a:rPr>
              <a:t>DELETE FROM [</a:t>
            </a:r>
            <a:r>
              <a:rPr lang="ko-KR" altLang="en-US" sz="2000">
                <a:solidFill>
                  <a:schemeClr val="lt1"/>
                </a:solidFill>
              </a:rPr>
              <a:t>유저테이블</a:t>
            </a:r>
            <a:r>
              <a:rPr lang="en-US" altLang="ko-KR" sz="2000">
                <a:solidFill>
                  <a:schemeClr val="lt1"/>
                </a:solidFill>
              </a:rPr>
              <a:t>]</a:t>
            </a:r>
            <a:r>
              <a:rPr lang="ko-KR" altLang="en-US" sz="2000">
                <a:solidFill>
                  <a:schemeClr val="lt1"/>
                </a:solidFill>
              </a:rPr>
              <a:t> </a:t>
            </a:r>
            <a:r>
              <a:rPr lang="en-US" altLang="ko-KR" sz="2000">
                <a:solidFill>
                  <a:schemeClr val="lt1"/>
                </a:solidFill>
              </a:rPr>
              <a:t>WHERE [</a:t>
            </a:r>
            <a:r>
              <a:rPr lang="ko-KR" altLang="en-US" sz="2000">
                <a:solidFill>
                  <a:schemeClr val="lt1"/>
                </a:solidFill>
              </a:rPr>
              <a:t>유저아이디</a:t>
            </a:r>
            <a:r>
              <a:rPr lang="en-US" altLang="ko-KR" sz="2000">
                <a:solidFill>
                  <a:schemeClr val="lt1"/>
                </a:solidFill>
              </a:rPr>
              <a:t>]</a:t>
            </a:r>
            <a:r>
              <a:rPr lang="ko-KR" altLang="en-US" sz="2000">
                <a:solidFill>
                  <a:schemeClr val="lt1"/>
                </a:solidFill>
              </a:rPr>
              <a:t> </a:t>
            </a:r>
            <a:r>
              <a:rPr lang="en-US" altLang="ko-KR" sz="2000">
                <a:solidFill>
                  <a:schemeClr val="lt1"/>
                </a:solidFill>
              </a:rPr>
              <a:t>LIKE = [</a:t>
            </a:r>
            <a:r>
              <a:rPr lang="ko-KR" altLang="en-US" sz="2000">
                <a:solidFill>
                  <a:schemeClr val="lt1"/>
                </a:solidFill>
              </a:rPr>
              <a:t>입력아이디</a:t>
            </a:r>
            <a:r>
              <a:rPr lang="en-US" altLang="ko-KR" sz="2000">
                <a:solidFill>
                  <a:schemeClr val="lt1"/>
                </a:solidFill>
              </a:rPr>
              <a:t>]</a:t>
            </a:r>
            <a:endParaRPr lang="en-US" altLang="ko-KR" sz="2000">
              <a:solidFill>
                <a:schemeClr val="lt1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>
                <a:solidFill>
                  <a:schemeClr val="lt1"/>
                </a:solidFill>
              </a:rPr>
              <a:t>회원조회</a:t>
            </a:r>
            <a:endParaRPr lang="ko-KR" altLang="en-US" sz="3600">
              <a:solidFill>
                <a:schemeClr val="lt1"/>
              </a:solidFill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r>
              <a:rPr lang="ko-KR" altLang="en-US" sz="2000">
                <a:solidFill>
                  <a:schemeClr val="lt1"/>
                </a:solidFill>
              </a:rPr>
              <a:t>	</a:t>
            </a:r>
            <a:r>
              <a:rPr lang="en-US" altLang="ko-KR" sz="2000">
                <a:solidFill>
                  <a:schemeClr val="lt1"/>
                </a:solidFill>
              </a:rPr>
              <a:t>SELECT * FROM</a:t>
            </a:r>
            <a:r>
              <a:rPr lang="ko-KR" altLang="en-US" sz="2000">
                <a:solidFill>
                  <a:schemeClr val="lt1"/>
                </a:solidFill>
              </a:rPr>
              <a:t> </a:t>
            </a:r>
            <a:r>
              <a:rPr lang="en-US" altLang="ko-KR" sz="2000">
                <a:solidFill>
                  <a:schemeClr val="lt1"/>
                </a:solidFill>
              </a:rPr>
              <a:t>[</a:t>
            </a:r>
            <a:r>
              <a:rPr lang="ko-KR" altLang="en-US" sz="2000">
                <a:solidFill>
                  <a:schemeClr val="lt1"/>
                </a:solidFill>
              </a:rPr>
              <a:t>유저테이블</a:t>
            </a:r>
            <a:r>
              <a:rPr lang="en-US" altLang="ko-KR" sz="2000">
                <a:solidFill>
                  <a:schemeClr val="lt1"/>
                </a:solidFill>
              </a:rPr>
              <a:t>]</a:t>
            </a:r>
            <a:endParaRPr lang="en-US" altLang="ko-KR" sz="2000">
              <a:solidFill>
                <a:schemeClr val="lt1"/>
              </a:solidFill>
            </a:endParaRPr>
          </a:p>
        </p:txBody>
      </p:sp>
      <p:sp>
        <p:nvSpPr>
          <p:cNvPr id="52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5/59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pic>
          <p:nvPicPr>
            <p:cNvPr id="53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4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71397" y="692658"/>
              <a:ext cx="3240405" cy="3096387"/>
            </a:xfrm>
            <a:prstGeom prst="rect">
              <a:avLst/>
            </a:prstGeom>
          </p:spPr>
        </p:pic>
      </p:grpSp>
      <p:cxnSp>
        <p:nvCxnSpPr>
          <p:cNvPr id="7" name="직선 연결선 6"/>
          <p:cNvCxnSpPr/>
          <p:nvPr/>
        </p:nvCxnSpPr>
        <p:spPr>
          <a:xfrm>
            <a:off x="-24433" y="486852"/>
            <a:ext cx="66647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24433" y="593113"/>
            <a:ext cx="6619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-24433" y="699374"/>
            <a:ext cx="66349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"/>
          <p:cNvSpPr/>
          <p:nvPr/>
        </p:nvSpPr>
        <p:spPr>
          <a:xfrm>
            <a:off x="0" y="3927929"/>
            <a:ext cx="12192000" cy="2930070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xd = int(math.cos(radian) * (xs - cx) - math.sin(radian) * (ys - cy) + cx)</a:t>
            </a:r>
            <a:endParaRPr lang="ko-KR" altLang="en-US" sz="2000" b="1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yd = int(math.sin(radian) * (xs - cx) + math.cos(radian) * (ys - cy) + cy)</a:t>
            </a:r>
            <a:endParaRPr lang="ko-KR" altLang="en-US" sz="2000" b="1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if ys &lt; int(inW/2):</a:t>
            </a:r>
            <a:endParaRPr lang="ko-KR" altLang="en-US" sz="2000" b="1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	if 0 &lt;= xd &lt; outH and 0 &lt;= yd &lt; int(outH):</a:t>
            </a:r>
            <a:endParaRPr lang="ko-KR" altLang="en-US" sz="2000" b="1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		outImage[rgb][xs][ys] = inImage[rgb][xd][yd];</a:t>
            </a:r>
            <a:endParaRPr lang="ko-KR" altLang="en-US" sz="2000" b="1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if ys &gt; int(inW/2) :</a:t>
            </a:r>
            <a:endParaRPr lang="ko-KR" altLang="en-US" sz="2000" b="1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    	if 0 &lt;= xd &lt; outH and 0 &lt;= yd &lt; int(outH):</a:t>
            </a:r>
            <a:endParaRPr lang="ko-KR" altLang="en-US" sz="2000" b="1">
              <a:solidFill>
                <a:schemeClr val="lt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2000" b="1">
                <a:solidFill>
                  <a:schemeClr val="lt1"/>
                </a:solidFill>
              </a:rPr>
              <a:t>              	outImage[rgb][xs][ys] = inImage[rgb][yd][xd];</a:t>
            </a:r>
            <a:endParaRPr lang="ko-KR" altLang="en-US" sz="2000" b="1">
              <a:solidFill>
                <a:schemeClr val="l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74804" y="152400"/>
            <a:ext cx="4422912" cy="845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2.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양방향 회전 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407658" y="4028486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407658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4028486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50/59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8142" y="650480"/>
            <a:ext cx="7955448" cy="85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영상처리 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DB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저장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/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불러오기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34"/>
          <p:cNvSpPr txBox="1"/>
          <p:nvPr/>
        </p:nvSpPr>
        <p:spPr>
          <a:xfrm>
            <a:off x="1729704" y="2459355"/>
            <a:ext cx="10462296" cy="2653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en-US" altLang="ko-KR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DataBase</a:t>
            </a: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 저장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endParaRPr lang="ko-KR" altLang="en-US" sz="20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en-US" altLang="ko-KR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DataBase</a:t>
            </a: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 불러오기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chemeClr val="lt1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chemeClr val="lt1"/>
              </a:solidFill>
            </a:endParaRPr>
          </a:p>
        </p:txBody>
      </p:sp>
      <p:sp>
        <p:nvSpPr>
          <p:cNvPr id="52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51/59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"/>
          <p:cNvGrpSpPr/>
          <p:nvPr/>
        </p:nvGrpSpPr>
        <p:grpSpPr>
          <a:xfrm rot="0">
            <a:off x="10916816" y="6437150"/>
            <a:ext cx="1275184" cy="420849"/>
            <a:chOff x="10916816" y="6437150"/>
            <a:chExt cx="1275184" cy="420849"/>
          </a:xfrm>
        </p:grpSpPr>
        <p:sp>
          <p:nvSpPr>
            <p:cNvPr id="10" name=""/>
            <p:cNvSpPr/>
            <p:nvPr/>
          </p:nvSpPr>
          <p:spPr>
            <a:xfrm>
              <a:off x="10916816" y="6437150"/>
              <a:ext cx="1275184" cy="420849"/>
            </a:xfrm>
            <a:prstGeom prst="rect">
              <a:avLst/>
            </a:prstGeom>
            <a:solidFill>
              <a:schemeClr val="dk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2"/>
            <p:cNvSpPr txBox="1"/>
            <p:nvPr/>
          </p:nvSpPr>
          <p:spPr>
            <a:xfrm>
              <a:off x="10932794" y="6461760"/>
              <a:ext cx="1259206" cy="396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0" spc="6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스웨거 TTF"/>
                  <a:ea typeface="스웨거 TTF"/>
                </a:rPr>
                <a:t>52/59</a:t>
              </a:r>
              <a:endPara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"/>
          <p:cNvGrpSpPr/>
          <p:nvPr/>
        </p:nvGrpSpPr>
        <p:grpSpPr>
          <a:xfrm rot="0">
            <a:off x="10916816" y="6437150"/>
            <a:ext cx="1275184" cy="420849"/>
            <a:chOff x="10916816" y="6437150"/>
            <a:chExt cx="1275184" cy="420849"/>
          </a:xfrm>
        </p:grpSpPr>
        <p:sp>
          <p:nvSpPr>
            <p:cNvPr id="9" name=""/>
            <p:cNvSpPr/>
            <p:nvPr/>
          </p:nvSpPr>
          <p:spPr>
            <a:xfrm>
              <a:off x="10916816" y="6437150"/>
              <a:ext cx="1275184" cy="420849"/>
            </a:xfrm>
            <a:prstGeom prst="rect">
              <a:avLst/>
            </a:prstGeom>
            <a:solidFill>
              <a:schemeClr val="dk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2"/>
            <p:cNvSpPr txBox="1"/>
            <p:nvPr/>
          </p:nvSpPr>
          <p:spPr>
            <a:xfrm>
              <a:off x="10932794" y="6461760"/>
              <a:ext cx="1259206" cy="396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0" spc="6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스웨거 TTF"/>
                  <a:ea typeface="스웨거 TTF"/>
                </a:rPr>
                <a:t>53/59</a:t>
              </a:r>
              <a:endPara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8142" y="650480"/>
            <a:ext cx="7955448" cy="85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영상처리 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DB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저장</a:t>
            </a:r>
            <a:r>
              <a:rPr lang="en-US" altLang="ko-KR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/</a:t>
            </a: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 불러오기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34"/>
          <p:cNvSpPr txBox="1"/>
          <p:nvPr/>
        </p:nvSpPr>
        <p:spPr>
          <a:xfrm>
            <a:off x="1729704" y="2040255"/>
            <a:ext cx="10462296" cy="35680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en-US" altLang="ko-KR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DataBase</a:t>
            </a: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 저장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  <a:p>
            <a:pPr marL="0" lvl="0" indent="0">
              <a:buClr>
                <a:srgbClr val="ff0000">
                  <a:lumMod val="95000"/>
                </a:srgbClr>
              </a:buClr>
              <a:buNone/>
              <a:defRPr/>
            </a:pPr>
            <a:r>
              <a:rPr lang="ko-KR" altLang="en-US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	이미지를 테이블에 저장하는 기능</a:t>
            </a:r>
            <a:endParaRPr lang="ko-KR" altLang="en-US" sz="20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0" lvl="0" indent="0">
              <a:buClr>
                <a:srgbClr val="ff0000">
                  <a:lumMod val="95000"/>
                </a:srgbClr>
              </a:buClr>
              <a:buNone/>
              <a:defRPr/>
            </a:pPr>
            <a:r>
              <a:rPr lang="ko-KR" altLang="en-US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	이미지관련 정보들을 테이블에 </a:t>
            </a:r>
            <a:r>
              <a:rPr lang="en-US" altLang="ko-KR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INSERT</a:t>
            </a:r>
            <a:r>
              <a:rPr lang="ko-KR" altLang="en-US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쿼리문으로 삽입한다</a:t>
            </a:r>
            <a:r>
              <a:rPr lang="en-US" altLang="ko-KR" sz="20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.</a:t>
            </a:r>
            <a:endParaRPr lang="en-US" altLang="ko-KR" sz="20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endParaRPr lang="ko-KR" altLang="en-US" sz="20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en-US" altLang="ko-KR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DataBase</a:t>
            </a: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 불러오기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r>
              <a:rPr lang="ko-KR" altLang="en-US" sz="2000">
                <a:solidFill>
                  <a:schemeClr val="lt1"/>
                </a:solidFill>
              </a:rPr>
              <a:t>	해당 이미지를 불러오는 기능</a:t>
            </a:r>
            <a:endParaRPr lang="ko-KR" altLang="en-US" sz="2000">
              <a:solidFill>
                <a:schemeClr val="lt1"/>
              </a:solidFill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r>
              <a:rPr lang="ko-KR" altLang="en-US" sz="2000">
                <a:solidFill>
                  <a:schemeClr val="lt1"/>
                </a:solidFill>
              </a:rPr>
              <a:t>	해당 테이블에서 데이터를 불러와 이미지를 출력시킨다</a:t>
            </a:r>
            <a:r>
              <a:rPr lang="en-US" altLang="ko-KR" sz="2000">
                <a:solidFill>
                  <a:schemeClr val="lt1"/>
                </a:solidFill>
              </a:rPr>
              <a:t>.</a:t>
            </a:r>
            <a:endParaRPr lang="en-US" altLang="ko-KR" sz="2000">
              <a:solidFill>
                <a:schemeClr val="lt1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chemeClr val="lt1"/>
              </a:solidFill>
            </a:endParaRPr>
          </a:p>
        </p:txBody>
      </p:sp>
      <p:sp>
        <p:nvSpPr>
          <p:cNvPr id="52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54/59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"/>
          <p:cNvGrpSpPr/>
          <p:nvPr/>
        </p:nvGrpSpPr>
        <p:grpSpPr>
          <a:xfrm rot="0">
            <a:off x="10916816" y="6437150"/>
            <a:ext cx="1275184" cy="420849"/>
            <a:chOff x="10916816" y="6437150"/>
            <a:chExt cx="1275184" cy="420849"/>
          </a:xfrm>
        </p:grpSpPr>
        <p:sp>
          <p:nvSpPr>
            <p:cNvPr id="8" name=""/>
            <p:cNvSpPr/>
            <p:nvPr/>
          </p:nvSpPr>
          <p:spPr>
            <a:xfrm>
              <a:off x="10916816" y="6437150"/>
              <a:ext cx="1275184" cy="420849"/>
            </a:xfrm>
            <a:prstGeom prst="rect">
              <a:avLst/>
            </a:prstGeom>
            <a:solidFill>
              <a:schemeClr val="dk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2"/>
            <p:cNvSpPr txBox="1"/>
            <p:nvPr/>
          </p:nvSpPr>
          <p:spPr>
            <a:xfrm>
              <a:off x="10932794" y="6461760"/>
              <a:ext cx="1259206" cy="396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0" spc="6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스웨거 TTF"/>
                  <a:ea typeface="스웨거 TTF"/>
                </a:rPr>
                <a:t>55/59</a:t>
              </a:r>
              <a:endPara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endParaRPr>
            </a:p>
          </p:txBody>
        </p:sp>
      </p:grpSp>
      <p:sp>
        <p:nvSpPr>
          <p:cNvPr id="10" name=""/>
          <p:cNvSpPr/>
          <p:nvPr/>
        </p:nvSpPr>
        <p:spPr>
          <a:xfrm>
            <a:off x="784459" y="527046"/>
            <a:ext cx="900913" cy="1032198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/>
          <p:nvPr/>
        </p:nvSpPr>
        <p:spPr>
          <a:xfrm>
            <a:off x="1883018" y="205153"/>
            <a:ext cx="2798883" cy="505557"/>
          </a:xfrm>
          <a:prstGeom prst="wedgeRectCallout">
            <a:avLst>
              <a:gd name="adj1" fmla="val -51552"/>
              <a:gd name="adj2" fmla="val 89120"/>
            </a:avLst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이미지가 저장된 </a:t>
            </a:r>
            <a:r>
              <a:rPr lang="en-US" altLang="ko-KR"/>
              <a:t>DB</a:t>
            </a:r>
            <a:r>
              <a:rPr lang="ko-KR" altLang="en-US"/>
              <a:t>목록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"/>
          <p:cNvGrpSpPr/>
          <p:nvPr/>
        </p:nvGrpSpPr>
        <p:grpSpPr>
          <a:xfrm rot="0">
            <a:off x="10916816" y="6437150"/>
            <a:ext cx="1275184" cy="420849"/>
            <a:chOff x="10916816" y="6437150"/>
            <a:chExt cx="1275184" cy="420849"/>
          </a:xfrm>
        </p:grpSpPr>
        <p:sp>
          <p:nvSpPr>
            <p:cNvPr id="6" name=""/>
            <p:cNvSpPr/>
            <p:nvPr/>
          </p:nvSpPr>
          <p:spPr>
            <a:xfrm>
              <a:off x="10916816" y="6437150"/>
              <a:ext cx="1275184" cy="420849"/>
            </a:xfrm>
            <a:prstGeom prst="rect">
              <a:avLst/>
            </a:prstGeom>
            <a:solidFill>
              <a:schemeClr val="dk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2"/>
            <p:cNvSpPr txBox="1"/>
            <p:nvPr/>
          </p:nvSpPr>
          <p:spPr>
            <a:xfrm>
              <a:off x="10932794" y="6461760"/>
              <a:ext cx="1259206" cy="396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0" spc="6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스웨거 TTF"/>
                  <a:ea typeface="스웨거 TTF"/>
                </a:rPr>
                <a:t>56/59</a:t>
              </a:r>
              <a:endPara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8141" y="650480"/>
            <a:ext cx="7526824" cy="85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회원관리 및 영상처리 로그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34"/>
          <p:cNvSpPr txBox="1"/>
          <p:nvPr/>
        </p:nvSpPr>
        <p:spPr>
          <a:xfrm>
            <a:off x="1729704" y="2754630"/>
            <a:ext cx="10462296" cy="21012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Noto Sans CJK KR Black"/>
                <a:ea typeface="Noto Sans CJK KR Black"/>
                <a:cs typeface="+mn-cs"/>
              </a:rPr>
              <a:t>로그기록 조회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lt1"/>
              </a:solidFill>
              <a:latin typeface="Noto Sans CJK KR Black"/>
              <a:ea typeface="Noto Sans CJK KR Black"/>
              <a:cs typeface="+mn-cs"/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r>
              <a:rPr lang="ko-KR" altLang="en-US" sz="2000">
                <a:solidFill>
                  <a:schemeClr val="lt1"/>
                </a:solidFill>
              </a:rPr>
              <a:t>	</a:t>
            </a:r>
            <a:r>
              <a:rPr lang="en-US" altLang="ko-KR" sz="2000">
                <a:solidFill>
                  <a:schemeClr val="lt1"/>
                </a:solidFill>
              </a:rPr>
              <a:t>-</a:t>
            </a:r>
            <a:r>
              <a:rPr lang="ko-KR" altLang="en-US" sz="2000">
                <a:solidFill>
                  <a:schemeClr val="lt1"/>
                </a:solidFill>
              </a:rPr>
              <a:t> 이미지 처리 진행시 따로 로그 테이블로 </a:t>
            </a:r>
            <a:r>
              <a:rPr lang="en-US" altLang="ko-KR" sz="2000">
                <a:solidFill>
                  <a:schemeClr val="lt1"/>
                </a:solidFill>
              </a:rPr>
              <a:t>INSERT</a:t>
            </a:r>
            <a:r>
              <a:rPr lang="ko-KR" altLang="en-US" sz="2000">
                <a:solidFill>
                  <a:schemeClr val="lt1"/>
                </a:solidFill>
              </a:rPr>
              <a:t>시키는 </a:t>
            </a:r>
            <a:r>
              <a:rPr lang="en-US" altLang="ko-KR" sz="2000">
                <a:solidFill>
                  <a:schemeClr val="lt1"/>
                </a:solidFill>
              </a:rPr>
              <a:t>QUERRY</a:t>
            </a:r>
            <a:r>
              <a:rPr lang="ko-KR" altLang="en-US" sz="2000">
                <a:solidFill>
                  <a:schemeClr val="lt1"/>
                </a:solidFill>
              </a:rPr>
              <a:t>를 실행시킨다</a:t>
            </a:r>
            <a:r>
              <a:rPr lang="en-US" altLang="ko-KR" sz="2000">
                <a:solidFill>
                  <a:schemeClr val="lt1"/>
                </a:solidFill>
              </a:rPr>
              <a:t>.</a:t>
            </a:r>
            <a:endParaRPr lang="en-US" altLang="ko-KR" sz="2000">
              <a:solidFill>
                <a:schemeClr val="lt1"/>
              </a:solidFill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r>
              <a:rPr lang="ko-KR" altLang="en-US" sz="2000">
                <a:solidFill>
                  <a:schemeClr val="lt1"/>
                </a:solidFill>
              </a:rPr>
              <a:t>	</a:t>
            </a:r>
            <a:r>
              <a:rPr lang="en-US" altLang="ko-KR" sz="2000">
                <a:solidFill>
                  <a:schemeClr val="lt1"/>
                </a:solidFill>
              </a:rPr>
              <a:t>- </a:t>
            </a:r>
            <a:r>
              <a:rPr lang="ko-KR" altLang="en-US" sz="2000">
                <a:solidFill>
                  <a:schemeClr val="lt1"/>
                </a:solidFill>
              </a:rPr>
              <a:t>따로 만든 로그페이지에서 해당 회원의 </a:t>
            </a:r>
            <a:r>
              <a:rPr lang="en-US" altLang="ko-KR" sz="2000">
                <a:solidFill>
                  <a:schemeClr val="lt1"/>
                </a:solidFill>
              </a:rPr>
              <a:t>E-mail</a:t>
            </a:r>
            <a:r>
              <a:rPr lang="ko-KR" altLang="en-US" sz="2000">
                <a:solidFill>
                  <a:schemeClr val="lt1"/>
                </a:solidFill>
              </a:rPr>
              <a:t> 주소로 로그기록을 검색한다</a:t>
            </a:r>
            <a:r>
              <a:rPr lang="en-US" altLang="ko-KR" sz="2000">
                <a:solidFill>
                  <a:schemeClr val="lt1"/>
                </a:solidFill>
              </a:rPr>
              <a:t>.</a:t>
            </a:r>
            <a:endParaRPr lang="en-US" altLang="ko-KR" sz="2000">
              <a:solidFill>
                <a:schemeClr val="lt1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lt1"/>
              </a:solidFill>
              <a:latin typeface="Noto Sans CJK KR Black"/>
              <a:ea typeface="Noto Sans CJK KR Black"/>
              <a:cs typeface="+mn-cs"/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chemeClr val="lt1"/>
              </a:solidFill>
            </a:endParaRPr>
          </a:p>
        </p:txBody>
      </p:sp>
      <p:sp>
        <p:nvSpPr>
          <p:cNvPr id="52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57/59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"/>
          <p:cNvGrpSpPr/>
          <p:nvPr/>
        </p:nvGrpSpPr>
        <p:grpSpPr>
          <a:xfrm rot="0">
            <a:off x="10916816" y="6437150"/>
            <a:ext cx="1275184" cy="420849"/>
            <a:chOff x="10916816" y="6437150"/>
            <a:chExt cx="1275184" cy="420849"/>
          </a:xfrm>
        </p:grpSpPr>
        <p:sp>
          <p:nvSpPr>
            <p:cNvPr id="6" name=""/>
            <p:cNvSpPr/>
            <p:nvPr/>
          </p:nvSpPr>
          <p:spPr>
            <a:xfrm>
              <a:off x="10916816" y="6437150"/>
              <a:ext cx="1275184" cy="420849"/>
            </a:xfrm>
            <a:prstGeom prst="rect">
              <a:avLst/>
            </a:prstGeom>
            <a:solidFill>
              <a:schemeClr val="dk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TextBox 2"/>
            <p:cNvSpPr txBox="1"/>
            <p:nvPr/>
          </p:nvSpPr>
          <p:spPr>
            <a:xfrm>
              <a:off x="10932794" y="6461760"/>
              <a:ext cx="1259206" cy="396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0" spc="6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스웨거 TTF"/>
                  <a:ea typeface="스웨거 TTF"/>
                </a:rPr>
                <a:t>58/59</a:t>
              </a:r>
              <a:endPara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endParaRPr>
            </a:p>
          </p:txBody>
        </p:sp>
      </p:grpSp>
      <p:sp>
        <p:nvSpPr>
          <p:cNvPr id="8" name=""/>
          <p:cNvSpPr/>
          <p:nvPr/>
        </p:nvSpPr>
        <p:spPr>
          <a:xfrm>
            <a:off x="2859443" y="1334471"/>
            <a:ext cx="856951" cy="160294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/>
          <p:nvPr/>
        </p:nvSpPr>
        <p:spPr>
          <a:xfrm>
            <a:off x="593959" y="1772623"/>
            <a:ext cx="849624" cy="819717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1663210" y="871903"/>
            <a:ext cx="2146788" cy="329711"/>
          </a:xfrm>
          <a:prstGeom prst="wedgeRectCallout">
            <a:avLst>
              <a:gd name="adj1" fmla="val 19615"/>
              <a:gd name="adj2" fmla="val 87075"/>
            </a:avLst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/>
              <a:t>1.</a:t>
            </a:r>
            <a:r>
              <a:rPr lang="ko-KR" altLang="en-US"/>
              <a:t>회원 아이디 입력 </a:t>
            </a:r>
            <a:endParaRPr lang="ko-KR" altLang="en-US"/>
          </a:p>
        </p:txBody>
      </p:sp>
      <p:sp>
        <p:nvSpPr>
          <p:cNvPr id="11" name=""/>
          <p:cNvSpPr/>
          <p:nvPr/>
        </p:nvSpPr>
        <p:spPr>
          <a:xfrm>
            <a:off x="4270130" y="899746"/>
            <a:ext cx="1934308" cy="329711"/>
          </a:xfrm>
          <a:prstGeom prst="wedgeRectCallout">
            <a:avLst>
              <a:gd name="adj1" fmla="val -47969"/>
              <a:gd name="adj2" fmla="val 103457"/>
            </a:avLst>
          </a:prstGeom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2.</a:t>
            </a:r>
            <a:r>
              <a:rPr lang="ko-KR" altLang="en-US"/>
              <a:t>회원 조회 클릭 </a:t>
            </a:r>
            <a:endParaRPr lang="ko-KR" altLang="en-US"/>
          </a:p>
        </p:txBody>
      </p:sp>
      <p:cxnSp>
        <p:nvCxnSpPr>
          <p:cNvPr id="12" name=""/>
          <p:cNvCxnSpPr>
            <a:stCxn id="8" idx="1"/>
            <a:endCxn id="9" idx="3"/>
          </p:cNvCxnSpPr>
          <p:nvPr/>
        </p:nvCxnSpPr>
        <p:spPr>
          <a:xfrm rot="10800000" flipV="1">
            <a:off x="1443583" y="1414620"/>
            <a:ext cx="1415861" cy="7678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/>
          <p:nvPr/>
        </p:nvSpPr>
        <p:spPr>
          <a:xfrm>
            <a:off x="541205" y="5310061"/>
            <a:ext cx="3340778" cy="819717"/>
          </a:xfrm>
          <a:prstGeom prst="rec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3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루엣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 rot="0">
            <a:off x="2841902" y="1797543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2841902" y="4919304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9208945" y="1797543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9208945" y="4919304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4118610" y="2773340"/>
            <a:ext cx="3992489" cy="11776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72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Noto Sans CJK KR Black"/>
                <a:ea typeface="Noto Sans CJK KR Black"/>
              </a:rPr>
              <a:t>thank you</a:t>
            </a:r>
            <a:endParaRPr lang="ko-KR" altLang="en-US" sz="72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387925" y="3429000"/>
            <a:ext cx="282236" cy="2822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 rot="5400000">
            <a:off x="8199596" y="2868591"/>
            <a:ext cx="804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rot="5400000">
            <a:off x="8126891" y="2868591"/>
            <a:ext cx="804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rot="5400000">
            <a:off x="8054186" y="2868591"/>
            <a:ext cx="804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"/>
          <p:cNvGrpSpPr/>
          <p:nvPr/>
        </p:nvGrpSpPr>
        <p:grpSpPr>
          <a:xfrm rot="0">
            <a:off x="10916816" y="6437150"/>
            <a:ext cx="1275184" cy="420849"/>
            <a:chOff x="10916816" y="6437150"/>
            <a:chExt cx="1275184" cy="420849"/>
          </a:xfrm>
        </p:grpSpPr>
        <p:sp>
          <p:nvSpPr>
            <p:cNvPr id="34" name=""/>
            <p:cNvSpPr/>
            <p:nvPr/>
          </p:nvSpPr>
          <p:spPr>
            <a:xfrm>
              <a:off x="10916816" y="6437150"/>
              <a:ext cx="1275184" cy="420849"/>
            </a:xfrm>
            <a:prstGeom prst="rect">
              <a:avLst/>
            </a:prstGeom>
            <a:solidFill>
              <a:schemeClr val="dk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2"/>
            <p:cNvSpPr txBox="1"/>
            <p:nvPr/>
          </p:nvSpPr>
          <p:spPr>
            <a:xfrm>
              <a:off x="10932794" y="6461760"/>
              <a:ext cx="1259206" cy="396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0" spc="6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스웨거 TTF"/>
                  <a:ea typeface="스웨거 TTF"/>
                </a:rPr>
                <a:t>59/59</a:t>
              </a:r>
              <a:endPara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8144" y="650480"/>
            <a:ext cx="4069246" cy="852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회원관리 기능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34"/>
          <p:cNvSpPr txBox="1"/>
          <p:nvPr/>
        </p:nvSpPr>
        <p:spPr>
          <a:xfrm>
            <a:off x="1729704" y="1602105"/>
            <a:ext cx="10462296" cy="43586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로그인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endParaRPr lang="ko-KR" altLang="en-US" sz="20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회원입력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rgbClr val="808080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회원수정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rgbClr val="808080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>
                <a:solidFill>
                  <a:srgbClr val="808080"/>
                </a:solidFill>
              </a:rPr>
              <a:t>회원삭제</a:t>
            </a:r>
            <a:endParaRPr lang="ko-KR" altLang="en-US" sz="3600">
              <a:solidFill>
                <a:srgbClr val="808080"/>
              </a:solidFill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rgbClr val="808080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>
                <a:solidFill>
                  <a:srgbClr val="808080"/>
                </a:solidFill>
              </a:rPr>
              <a:t>회원조회</a:t>
            </a:r>
            <a:endParaRPr lang="ko-KR" altLang="en-US" sz="3600">
              <a:solidFill>
                <a:schemeClr val="lt1"/>
              </a:solidFill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chemeClr val="lt1"/>
              </a:solidFill>
            </a:endParaRPr>
          </a:p>
        </p:txBody>
      </p:sp>
      <p:sp>
        <p:nvSpPr>
          <p:cNvPr id="52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6/59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10916816" y="6437150"/>
            <a:ext cx="1275184" cy="420849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7/59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8144" y="650480"/>
            <a:ext cx="4069246" cy="8525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0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스웨거 TTF"/>
                <a:ea typeface="스웨거 TTF"/>
              </a:rPr>
              <a:t>회원관리 기능</a:t>
            </a:r>
            <a:endParaRPr lang="ko-KR" altLang="en-US" sz="50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스웨거 TTF"/>
              <a:ea typeface="스웨거 TTF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40669" y="996329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340669" y="1102590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340669" y="1208851"/>
            <a:ext cx="301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rot="0">
            <a:off x="332064" y="307240"/>
            <a:ext cx="141154" cy="141153"/>
            <a:chOff x="1452868" y="2501469"/>
            <a:chExt cx="293615" cy="29361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 rot="0" flipV="1">
            <a:off x="332064" y="6409608"/>
            <a:ext cx="141154" cy="141153"/>
            <a:chOff x="1452868" y="2501469"/>
            <a:chExt cx="293615" cy="293615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 rot="0" flipH="1">
            <a:off x="11718782" y="307240"/>
            <a:ext cx="141154" cy="141153"/>
            <a:chOff x="1452868" y="2501469"/>
            <a:chExt cx="293615" cy="293615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 rot="0" flipH="1" flipV="1">
            <a:off x="11718782" y="6409608"/>
            <a:ext cx="141154" cy="141153"/>
            <a:chOff x="1452868" y="2501469"/>
            <a:chExt cx="293615" cy="293615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1452868" y="2564212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rot="16200000">
              <a:off x="1363211" y="2648277"/>
              <a:ext cx="293615" cy="0"/>
            </a:xfrm>
            <a:prstGeom prst="line">
              <a:avLst/>
            </a:prstGeom>
            <a:ln w="3175">
              <a:solidFill>
                <a:srgbClr val="f1f1f1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34"/>
          <p:cNvSpPr txBox="1"/>
          <p:nvPr/>
        </p:nvSpPr>
        <p:spPr>
          <a:xfrm>
            <a:off x="1729704" y="1602105"/>
            <a:ext cx="10462296" cy="43586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로그인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endParaRPr lang="ko-KR" altLang="en-US" sz="20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CJK KR Black"/>
                <a:ea typeface="Noto Sans CJK KR Black"/>
                <a:cs typeface="+mn-cs"/>
              </a:rPr>
              <a:t>회원입력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CJK KR Black"/>
              <a:ea typeface="Noto Sans CJK KR Black"/>
              <a:cs typeface="+mn-cs"/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chemeClr val="lt1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 b="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rgbClr val="808080"/>
                </a:solidFill>
                <a:latin typeface="Noto Sans CJK KR Black"/>
                <a:ea typeface="Noto Sans CJK KR Black"/>
                <a:cs typeface="+mn-cs"/>
              </a:rPr>
              <a:t>회원수정</a:t>
            </a:r>
            <a:endParaRPr lang="ko-KR" altLang="en-US" sz="3600" b="0" spc="-1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rgbClr val="808080"/>
              </a:solidFill>
              <a:latin typeface="Noto Sans CJK KR Black"/>
              <a:ea typeface="Noto Sans CJK KR Black"/>
              <a:cs typeface="+mn-cs"/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rgbClr val="808080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>
                <a:solidFill>
                  <a:srgbClr val="808080"/>
                </a:solidFill>
              </a:rPr>
              <a:t>회원삭제</a:t>
            </a:r>
            <a:endParaRPr lang="ko-KR" altLang="en-US" sz="3600">
              <a:solidFill>
                <a:srgbClr val="808080"/>
              </a:solidFill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rgbClr val="808080"/>
              </a:solidFill>
            </a:endParaRPr>
          </a:p>
          <a:p>
            <a:pPr marL="514080" lvl="0" indent="-514080">
              <a:buClr>
                <a:srgbClr val="ff0000">
                  <a:lumMod val="95000"/>
                </a:srgbClr>
              </a:buClr>
              <a:buFont typeface="Wingdings"/>
              <a:buChar char="l"/>
              <a:defRPr/>
            </a:pPr>
            <a:r>
              <a:rPr lang="ko-KR" altLang="en-US" sz="3600">
                <a:solidFill>
                  <a:srgbClr val="808080"/>
                </a:solidFill>
              </a:rPr>
              <a:t>회원조회</a:t>
            </a:r>
            <a:endParaRPr lang="ko-KR" altLang="en-US" sz="3600">
              <a:solidFill>
                <a:schemeClr val="lt1"/>
              </a:solidFill>
            </a:endParaRPr>
          </a:p>
          <a:p>
            <a:pPr marL="457200" lvl="1" indent="0">
              <a:buClr>
                <a:srgbClr val="ff0000">
                  <a:lumMod val="95000"/>
                </a:srgbClr>
              </a:buClr>
              <a:buNone/>
              <a:defRPr/>
            </a:pPr>
            <a:endParaRPr lang="ko-KR" altLang="en-US" sz="2000">
              <a:solidFill>
                <a:schemeClr val="lt1"/>
              </a:solidFill>
            </a:endParaRPr>
          </a:p>
        </p:txBody>
      </p:sp>
      <p:sp>
        <p:nvSpPr>
          <p:cNvPr id="54" name="TextBox 2"/>
          <p:cNvSpPr txBox="1"/>
          <p:nvPr/>
        </p:nvSpPr>
        <p:spPr>
          <a:xfrm>
            <a:off x="10932794" y="6461760"/>
            <a:ext cx="1259206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rPr>
              <a:t>8/59</a:t>
            </a:r>
            <a:endParaRPr lang="en-US" altLang="ko-KR" sz="2000" b="0" spc="6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스웨거 TTF"/>
              <a:ea typeface="스웨거 TTF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"/>
          <p:cNvGrpSpPr/>
          <p:nvPr/>
        </p:nvGrpSpPr>
        <p:grpSpPr>
          <a:xfrm rot="0">
            <a:off x="10916816" y="6437150"/>
            <a:ext cx="1275184" cy="420849"/>
            <a:chOff x="10916816" y="6437150"/>
            <a:chExt cx="1275184" cy="420849"/>
          </a:xfrm>
        </p:grpSpPr>
        <p:sp>
          <p:nvSpPr>
            <p:cNvPr id="5" name=""/>
            <p:cNvSpPr/>
            <p:nvPr/>
          </p:nvSpPr>
          <p:spPr>
            <a:xfrm>
              <a:off x="10916816" y="6437150"/>
              <a:ext cx="1275184" cy="420849"/>
            </a:xfrm>
            <a:prstGeom prst="rect">
              <a:avLst/>
            </a:prstGeom>
            <a:solidFill>
              <a:schemeClr val="dk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2"/>
            <p:cNvSpPr txBox="1"/>
            <p:nvPr/>
          </p:nvSpPr>
          <p:spPr>
            <a:xfrm>
              <a:off x="10932794" y="6461760"/>
              <a:ext cx="1259206" cy="396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000" b="0" spc="60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75000"/>
                    </a:schemeClr>
                  </a:solidFill>
                  <a:latin typeface="스웨거 TTF"/>
                  <a:ea typeface="스웨거 TTF"/>
                </a:rPr>
                <a:t>9/59</a:t>
              </a:r>
              <a:endParaRPr lang="en-US" altLang="ko-KR" sz="2000" b="0" spc="6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스웨거 TTF"/>
                <a:ea typeface="스웨거 TTF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1121</ep:Words>
  <ep:PresentationFormat>와이드스크린</ep:PresentationFormat>
  <ep:Paragraphs>375</ep:Paragraphs>
  <ep:Slides>59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ep:HeadingPairs>
  <ep:TitlesOfParts>
    <vt:vector size="6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이진화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2020-06-04T03:11:26.000</dcterms:created>
  <dc:creator>PPT PROJECT</dc:creator>
  <cp:lastModifiedBy>MASTER</cp:lastModifiedBy>
  <dcterms:modified xsi:type="dcterms:W3CDTF">2020-10-11T16:41:22.685</dcterms:modified>
  <cp:revision>53</cp:revision>
  <dc:title>PowerPoint 프레젠테이션</dc:title>
  <cp:version>1000.0000.01</cp:version>
</cp:coreProperties>
</file>